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67"/>
  </p:notesMasterIdLst>
  <p:handoutMasterIdLst>
    <p:handoutMasterId r:id="rId68"/>
  </p:handoutMasterIdLst>
  <p:sldIdLst>
    <p:sldId id="625" r:id="rId2"/>
    <p:sldId id="624" r:id="rId3"/>
    <p:sldId id="610" r:id="rId4"/>
    <p:sldId id="623" r:id="rId5"/>
    <p:sldId id="622" r:id="rId6"/>
    <p:sldId id="612" r:id="rId7"/>
    <p:sldId id="627" r:id="rId8"/>
    <p:sldId id="628" r:id="rId9"/>
    <p:sldId id="629" r:id="rId10"/>
    <p:sldId id="663" r:id="rId11"/>
    <p:sldId id="630" r:id="rId12"/>
    <p:sldId id="692" r:id="rId13"/>
    <p:sldId id="693" r:id="rId14"/>
    <p:sldId id="694" r:id="rId15"/>
    <p:sldId id="695" r:id="rId16"/>
    <p:sldId id="696" r:id="rId17"/>
    <p:sldId id="697" r:id="rId18"/>
    <p:sldId id="668" r:id="rId19"/>
    <p:sldId id="673" r:id="rId20"/>
    <p:sldId id="675" r:id="rId21"/>
    <p:sldId id="674" r:id="rId22"/>
    <p:sldId id="681" r:id="rId23"/>
    <p:sldId id="676" r:id="rId24"/>
    <p:sldId id="677" r:id="rId25"/>
    <p:sldId id="682" r:id="rId26"/>
    <p:sldId id="683" r:id="rId27"/>
    <p:sldId id="684" r:id="rId28"/>
    <p:sldId id="685" r:id="rId29"/>
    <p:sldId id="678" r:id="rId30"/>
    <p:sldId id="686" r:id="rId31"/>
    <p:sldId id="687" r:id="rId32"/>
    <p:sldId id="679" r:id="rId33"/>
    <p:sldId id="689" r:id="rId34"/>
    <p:sldId id="688" r:id="rId35"/>
    <p:sldId id="691" r:id="rId36"/>
    <p:sldId id="690" r:id="rId37"/>
    <p:sldId id="669" r:id="rId38"/>
    <p:sldId id="698" r:id="rId39"/>
    <p:sldId id="699" r:id="rId40"/>
    <p:sldId id="700" r:id="rId41"/>
    <p:sldId id="704" r:id="rId42"/>
    <p:sldId id="701" r:id="rId43"/>
    <p:sldId id="631" r:id="rId44"/>
    <p:sldId id="706" r:id="rId45"/>
    <p:sldId id="705" r:id="rId46"/>
    <p:sldId id="708" r:id="rId47"/>
    <p:sldId id="707" r:id="rId48"/>
    <p:sldId id="709" r:id="rId49"/>
    <p:sldId id="710" r:id="rId50"/>
    <p:sldId id="711" r:id="rId51"/>
    <p:sldId id="632" r:id="rId52"/>
    <p:sldId id="670" r:id="rId53"/>
    <p:sldId id="633" r:id="rId54"/>
    <p:sldId id="672" r:id="rId55"/>
    <p:sldId id="716" r:id="rId56"/>
    <p:sldId id="712" r:id="rId57"/>
    <p:sldId id="713" r:id="rId58"/>
    <p:sldId id="714" r:id="rId59"/>
    <p:sldId id="715" r:id="rId60"/>
    <p:sldId id="718" r:id="rId61"/>
    <p:sldId id="717" r:id="rId62"/>
    <p:sldId id="719" r:id="rId63"/>
    <p:sldId id="720" r:id="rId64"/>
    <p:sldId id="721" r:id="rId65"/>
    <p:sldId id="722" r:id="rId66"/>
  </p:sldIdLst>
  <p:sldSz cx="9144000" cy="6858000" type="screen4x3"/>
  <p:notesSz cx="9926638" cy="6797675"/>
  <p:defaultTextStyle>
    <a:defPPr>
      <a:defRPr lang="pl-PL"/>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477CC9"/>
    <a:srgbClr val="9DC7E3"/>
    <a:srgbClr val="67A7D3"/>
    <a:srgbClr val="FF9933"/>
    <a:srgbClr val="FFFFCC"/>
  </p:clrMru>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21" autoAdjust="0"/>
    <p:restoredTop sz="87500" autoAdjust="0"/>
  </p:normalViewPr>
  <p:slideViewPr>
    <p:cSldViewPr>
      <p:cViewPr varScale="1">
        <p:scale>
          <a:sx n="40" d="100"/>
          <a:sy n="40" d="100"/>
        </p:scale>
        <p:origin x="-2490" y="-102"/>
      </p:cViewPr>
      <p:guideLst>
        <p:guide orient="horz" pos="2160"/>
        <p:guide pos="2880"/>
      </p:guideLst>
    </p:cSldViewPr>
  </p:slideViewPr>
  <p:outlineViewPr>
    <p:cViewPr>
      <p:scale>
        <a:sx n="33" d="100"/>
        <a:sy n="33" d="100"/>
      </p:scale>
      <p:origin x="0" y="104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6" d="100"/>
          <a:sy n="46" d="100"/>
        </p:scale>
        <p:origin x="-3024" y="-108"/>
      </p:cViewPr>
      <p:guideLst>
        <p:guide orient="horz" pos="2141"/>
        <p:guide pos="312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22-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ymbol zastępczy numeru slajdu 5"/>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F58A11F2-0343-4219-9AE3-4E20CB8E1FF5}" type="slidenum">
              <a:rPr lang="pl-PL" smtClean="0"/>
              <a:pPr/>
              <a:t>‹#›</a:t>
            </a:fld>
            <a:endParaRPr 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4302625" cy="34026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1" hangingPunct="1">
              <a:defRPr sz="1200">
                <a:latin typeface="Arial" pitchFamily="34" charset="0"/>
              </a:defRPr>
            </a:lvl1pPr>
          </a:lstStyle>
          <a:p>
            <a:pPr>
              <a:defRPr/>
            </a:pPr>
            <a:endParaRPr lang="en-US"/>
          </a:p>
        </p:txBody>
      </p:sp>
      <p:sp>
        <p:nvSpPr>
          <p:cNvPr id="23555" name="Rectangle 3"/>
          <p:cNvSpPr>
            <a:spLocks noGrp="1" noChangeArrowheads="1"/>
          </p:cNvSpPr>
          <p:nvPr>
            <p:ph type="dt" idx="1"/>
          </p:nvPr>
        </p:nvSpPr>
        <p:spPr bwMode="auto">
          <a:xfrm>
            <a:off x="5621696" y="0"/>
            <a:ext cx="4302625" cy="34026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1" hangingPunct="1">
              <a:defRPr sz="1200">
                <a:latin typeface="Arial" pitchFamily="34"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94519" y="3229793"/>
            <a:ext cx="7937601" cy="3058029"/>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23558" name="Rectangle 6"/>
          <p:cNvSpPr>
            <a:spLocks noGrp="1" noChangeArrowheads="1"/>
          </p:cNvSpPr>
          <p:nvPr>
            <p:ph type="ftr" sz="quarter" idx="4"/>
          </p:nvPr>
        </p:nvSpPr>
        <p:spPr bwMode="auto">
          <a:xfrm>
            <a:off x="0" y="6456324"/>
            <a:ext cx="4302625" cy="34026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1" hangingPunct="1">
              <a:defRPr sz="1200">
                <a:latin typeface="Arial" pitchFamily="34" charset="0"/>
              </a:defRPr>
            </a:lvl1pPr>
          </a:lstStyle>
          <a:p>
            <a:pPr>
              <a:defRPr/>
            </a:pPr>
            <a:endParaRPr lang="en-US"/>
          </a:p>
        </p:txBody>
      </p:sp>
      <p:sp>
        <p:nvSpPr>
          <p:cNvPr id="23559" name="Rectangle 7"/>
          <p:cNvSpPr>
            <a:spLocks noGrp="1" noChangeArrowheads="1"/>
          </p:cNvSpPr>
          <p:nvPr>
            <p:ph type="sldNum" sz="quarter" idx="5"/>
          </p:nvPr>
        </p:nvSpPr>
        <p:spPr bwMode="auto">
          <a:xfrm>
            <a:off x="5621696" y="6456324"/>
            <a:ext cx="4302625" cy="34026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1" hangingPunct="1">
              <a:defRPr sz="1200">
                <a:latin typeface="Arial" pitchFamily="34" charset="0"/>
              </a:defRPr>
            </a:lvl1pPr>
          </a:lstStyle>
          <a:p>
            <a:pPr>
              <a:defRPr/>
            </a:pPr>
            <a:fld id="{56B22BFA-187E-4B4A-A366-F384CA1F40A6}"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obrazu slajdu 1"/>
          <p:cNvSpPr>
            <a:spLocks noGrp="1" noRot="1" noChangeAspect="1" noTextEdit="1"/>
          </p:cNvSpPr>
          <p:nvPr>
            <p:ph type="sldImg"/>
          </p:nvPr>
        </p:nvSpPr>
        <p:spPr>
          <a:ln/>
        </p:spPr>
      </p:sp>
      <p:sp>
        <p:nvSpPr>
          <p:cNvPr id="22531" name="Symbol zastępczy notatek 2"/>
          <p:cNvSpPr>
            <a:spLocks noGrp="1"/>
          </p:cNvSpPr>
          <p:nvPr>
            <p:ph type="body" idx="1"/>
          </p:nvPr>
        </p:nvSpPr>
        <p:spPr>
          <a:noFill/>
          <a:ln/>
        </p:spPr>
        <p:txBody>
          <a:bodyPr/>
          <a:lstStyle/>
          <a:p>
            <a:pPr defTabSz="930275" eaLnBrk="1" hangingPunct="1">
              <a:spcBef>
                <a:spcPct val="0"/>
              </a:spcBef>
            </a:pPr>
            <a:r>
              <a:rPr lang="pl-PL" smtClean="0"/>
              <a:t>We Wspólnych Ramach Strategicznych i propozycjach rozporządzeń na przyszłą perspektywę Komisja Europejska wskazała 11 celów tematycznych, które będą musiały uwzględnić państwa członkowskie przygotowując zasady podziału Funduszy Europejskich w latach 2014-2020</a:t>
            </a:r>
          </a:p>
          <a:p>
            <a:pPr defTabSz="930275" eaLnBrk="1" hangingPunct="1"/>
            <a:endParaRPr lang="pl-PL" smtClean="0"/>
          </a:p>
        </p:txBody>
      </p:sp>
      <p:sp>
        <p:nvSpPr>
          <p:cNvPr id="22532" name="Symbol zastępczy numeru slajdu 3"/>
          <p:cNvSpPr>
            <a:spLocks noGrp="1"/>
          </p:cNvSpPr>
          <p:nvPr>
            <p:ph type="sldNum" sz="quarter" idx="5"/>
          </p:nvPr>
        </p:nvSpPr>
        <p:spPr>
          <a:noFill/>
        </p:spPr>
        <p:txBody>
          <a:bodyPr/>
          <a:lstStyle/>
          <a:p>
            <a:fld id="{47756635-D803-4661-8944-D66677E9B6F4}" type="slidenum">
              <a:rPr lang="pl-PL" smtClean="0">
                <a:latin typeface="Arial" charset="0"/>
              </a:rPr>
              <a:pPr/>
              <a:t>8</a:t>
            </a:fld>
            <a:endParaRPr lang="pl-PL"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dirty="0" smtClean="0"/>
              <a:t>Kliknij, aby edytować styl wzorca podtytułu</a:t>
            </a:r>
            <a:endParaRPr lang="pl-PL" dirty="0"/>
          </a:p>
        </p:txBody>
      </p:sp>
      <p:sp>
        <p:nvSpPr>
          <p:cNvPr id="4" name="Rectangle 4"/>
          <p:cNvSpPr>
            <a:spLocks noGrp="1" noChangeArrowheads="1"/>
          </p:cNvSpPr>
          <p:nvPr>
            <p:ph type="dt" sz="half" idx="10"/>
          </p:nvPr>
        </p:nvSpPr>
        <p:spPr>
          <a:ln/>
        </p:spPr>
        <p:txBody>
          <a:bodyPr/>
          <a:lstStyle>
            <a:lvl1pPr>
              <a:defRPr/>
            </a:lvl1pPr>
          </a:lstStyle>
          <a:p>
            <a:pPr>
              <a:defRPr/>
            </a:pPr>
            <a:fld id="{48D65F10-6DCE-4756-88E1-2406D6D0D6E9}" type="datetime1">
              <a:rPr lang="pl-PL"/>
              <a:pPr>
                <a:defRPr/>
              </a:pPr>
              <a:t>2015-06-09</a:t>
            </a:fld>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FF9581A4-E4AF-4FCC-8C74-A6804377E81D}" type="slidenum">
              <a:rPr lang="pl-PL"/>
              <a:pPr>
                <a:defRPr/>
              </a:pPr>
              <a:t>‹#›</a:t>
            </a:fld>
            <a:endParaRPr lang="pl-PL"/>
          </a:p>
        </p:txBody>
      </p:sp>
      <p:pic>
        <p:nvPicPr>
          <p:cNvPr id="22529" name="Picture 1"/>
          <p:cNvPicPr>
            <a:picLocks noChangeAspect="1" noChangeArrowheads="1"/>
          </p:cNvPicPr>
          <p:nvPr userDrawn="1"/>
        </p:nvPicPr>
        <p:blipFill>
          <a:blip r:embed="rId2" cstate="print"/>
          <a:srcRect/>
          <a:stretch>
            <a:fillRect/>
          </a:stretch>
        </p:blipFill>
        <p:spPr bwMode="auto">
          <a:xfrm>
            <a:off x="3491880" y="6165304"/>
            <a:ext cx="2304256" cy="43204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fld id="{32140D2B-1538-4A80-AE79-F4855F8DA0CF}" type="datetime1">
              <a:rPr lang="pl-PL"/>
              <a:pPr>
                <a:defRPr/>
              </a:pPr>
              <a:t>2015-06-09</a:t>
            </a:fld>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9CB71E56-0D16-4DED-BE78-15E3EC8F5EE0}"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fld id="{27B25496-893E-4695-93FA-D3BA5A62C81C}" type="datetime1">
              <a:rPr lang="pl-PL"/>
              <a:pPr>
                <a:defRPr/>
              </a:pPr>
              <a:t>2015-06-09</a:t>
            </a:fld>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752CD437-49EE-491F-97F6-E2ADD614063E}"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fld id="{6D8EB4B5-F899-4BF3-9097-A180DB3A9868}" type="datetime1">
              <a:rPr lang="pl-PL"/>
              <a:pPr>
                <a:defRPr/>
              </a:pPr>
              <a:t>2015-06-09</a:t>
            </a:fld>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40FA311C-188F-42D3-A70F-CFBC2975F49B}"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fld id="{AFF625C8-851E-44C3-9656-FB4644E8738D}" type="datetime1">
              <a:rPr lang="pl-PL"/>
              <a:pPr>
                <a:defRPr/>
              </a:pPr>
              <a:t>2015-06-09</a:t>
            </a:fld>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D67E97F4-CF51-4C1A-B4BA-25CCB1747363}"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fld id="{254E0C26-EF66-4907-BFA2-AEC91256CFAC}" type="datetime1">
              <a:rPr lang="pl-PL"/>
              <a:pPr>
                <a:defRPr/>
              </a:pPr>
              <a:t>2015-06-09</a:t>
            </a:fld>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2437F82C-1F94-4F5C-BAE9-432A84A442EE}"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fld id="{F35D862C-B4D8-470D-A62F-FE666BAB6DAA}" type="datetime1">
              <a:rPr lang="pl-PL"/>
              <a:pPr>
                <a:defRPr/>
              </a:pPr>
              <a:t>2015-06-09</a:t>
            </a:fld>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15CD18EC-3F86-45AE-9464-FD7F3A9EF646}"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fld id="{76561FC4-3B17-468C-B033-0DFD5C886C11}" type="datetime1">
              <a:rPr lang="pl-PL"/>
              <a:pPr>
                <a:defRPr/>
              </a:pPr>
              <a:t>2015-06-09</a:t>
            </a:fld>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9C809263-EE6A-43A9-9F76-5EE37F20FCAB}"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D489850-6A62-43EB-9741-8C97FA4B49F2}" type="datetime1">
              <a:rPr lang="pl-PL"/>
              <a:pPr>
                <a:defRPr/>
              </a:pPr>
              <a:t>2015-06-09</a:t>
            </a:fld>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8CB1D488-69FF-488E-896D-81B6FFD4073D}"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fld id="{E165B88A-A151-4A8A-A5D9-BF4E1C8B3349}" type="datetime1">
              <a:rPr lang="pl-PL"/>
              <a:pPr>
                <a:defRPr/>
              </a:pPr>
              <a:t>2015-06-09</a:t>
            </a:fld>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411C2FFA-4120-408F-8BE0-A8101994FF48}"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fld id="{3B3AFDA9-629C-47E6-A308-D868498CB11B}" type="datetime1">
              <a:rPr lang="pl-PL"/>
              <a:pPr>
                <a:defRPr/>
              </a:pPr>
              <a:t>2015-06-09</a:t>
            </a:fld>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52E13FA2-8230-466E-8E86-A5AE1DC811EB}"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8"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fld id="{CA8C42A5-03D3-4ADF-81A2-50CE66AF650D}" type="datetime1">
              <a:rPr lang="pl-PL"/>
              <a:pPr>
                <a:defRPr/>
              </a:pPr>
              <a:t>2015-06-09</a:t>
            </a:fld>
            <a:endParaRPr lang="pl-PL"/>
          </a:p>
        </p:txBody>
      </p:sp>
      <p:sp>
        <p:nvSpPr>
          <p:cNvPr id="9"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pl-PL"/>
          </a:p>
        </p:txBody>
      </p:sp>
      <p:sp>
        <p:nvSpPr>
          <p:cNvPr id="10"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defRPr sz="1200" b="1">
                <a:solidFill>
                  <a:schemeClr val="accent2"/>
                </a:solidFill>
                <a:latin typeface="Arial Narrow" pitchFamily="34" charset="0"/>
              </a:defRPr>
            </a:lvl1pPr>
          </a:lstStyle>
          <a:p>
            <a:pPr>
              <a:defRPr/>
            </a:pPr>
            <a:fld id="{E605AE50-1F08-44F7-BFE3-6EBEBBFF193A}" type="slidenum">
              <a:rPr lang="pl-PL"/>
              <a:pPr>
                <a:defRPr/>
              </a:pPr>
              <a:t>‹#›</a:t>
            </a:fld>
            <a:endParaRPr lang="pl-PL"/>
          </a:p>
        </p:txBody>
      </p:sp>
      <p:pic>
        <p:nvPicPr>
          <p:cNvPr id="11" name="Picture 1"/>
          <p:cNvPicPr>
            <a:picLocks noChangeAspect="1" noChangeArrowheads="1"/>
          </p:cNvPicPr>
          <p:nvPr userDrawn="1"/>
        </p:nvPicPr>
        <p:blipFill>
          <a:blip r:embed="rId14" cstate="print"/>
          <a:srcRect/>
          <a:stretch>
            <a:fillRect/>
          </a:stretch>
        </p:blipFill>
        <p:spPr bwMode="auto">
          <a:xfrm>
            <a:off x="3491880" y="6165304"/>
            <a:ext cx="2304256" cy="432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power.gov.pl/strony/o-programie/skorzystaj-z-inicjatywy-dla-mlodych/"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ec.europa.eu/social/home.jsp?langId=pl" TargetMode="External"/><Relationship Id="rId2" Type="http://schemas.openxmlformats.org/officeDocument/2006/relationships/hyperlink" Target="http://erasmusplus.org.p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ec.europa.eu/justice/grants1/programmes-2014-2020/justice/index_en.ht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ec.europa.eu/justice/grants1/programmes-2014-2020/rec/index_en.ht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eacea.ec.europa.eu/creative-europe_en" TargetMode="External"/><Relationship Id="rId2" Type="http://schemas.openxmlformats.org/officeDocument/2006/relationships/hyperlink" Target="http://eacea.ec.europa.eu/europe-for-citizens_en" TargetMode="External"/><Relationship Id="rId1" Type="http://schemas.openxmlformats.org/officeDocument/2006/relationships/slideLayout" Target="../slideLayouts/slideLayout2.xml"/><Relationship Id="rId6" Type="http://schemas.openxmlformats.org/officeDocument/2006/relationships/hyperlink" Target="http://eacea.ec.europa.eu/eu-aid-volunteers_en" TargetMode="External"/><Relationship Id="rId5" Type="http://schemas.openxmlformats.org/officeDocument/2006/relationships/hyperlink" Target="http://ec.europa.eu/chafea/health/" TargetMode="External"/><Relationship Id="rId4" Type="http://schemas.openxmlformats.org/officeDocument/2006/relationships/hyperlink" Target="http://kreatywna-europa.eu/"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mailto:kontakt@iwonajanicka.pl"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mailto:biuro@fal.org.p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ymbol zastępczy numeru slajdu 3"/>
          <p:cNvSpPr>
            <a:spLocks noGrp="1"/>
          </p:cNvSpPr>
          <p:nvPr>
            <p:ph type="sldNum" sz="quarter" idx="12"/>
          </p:nvPr>
        </p:nvSpPr>
        <p:spPr>
          <a:noFill/>
        </p:spPr>
        <p:txBody>
          <a:bodyPr/>
          <a:lstStyle/>
          <a:p>
            <a:fld id="{85E22E5E-D82D-4498-94B9-763EA2786F7D}" type="slidenum">
              <a:rPr lang="pl-PL" smtClean="0"/>
              <a:pPr/>
              <a:t>1</a:t>
            </a:fld>
            <a:endParaRPr lang="pl-PL" smtClean="0"/>
          </a:p>
        </p:txBody>
      </p:sp>
      <p:sp>
        <p:nvSpPr>
          <p:cNvPr id="3075" name="Rectangle 2"/>
          <p:cNvSpPr>
            <a:spLocks noChangeArrowheads="1"/>
          </p:cNvSpPr>
          <p:nvPr/>
        </p:nvSpPr>
        <p:spPr bwMode="auto">
          <a:xfrm>
            <a:off x="1403350" y="115888"/>
            <a:ext cx="7581900" cy="720725"/>
          </a:xfrm>
          <a:prstGeom prst="rect">
            <a:avLst/>
          </a:prstGeom>
          <a:noFill/>
          <a:ln w="9525">
            <a:noFill/>
            <a:miter lim="800000"/>
            <a:headEnd/>
            <a:tailEnd/>
          </a:ln>
        </p:spPr>
        <p:txBody>
          <a:bodyPr anchor="ctr"/>
          <a:lstStyle/>
          <a:p>
            <a:r>
              <a:rPr lang="pl-PL" sz="2000">
                <a:solidFill>
                  <a:schemeClr val="accent2"/>
                </a:solidFill>
              </a:rPr>
              <a:t>Podstawowe zasady programowania </a:t>
            </a:r>
            <a:br>
              <a:rPr lang="pl-PL" sz="2000">
                <a:solidFill>
                  <a:schemeClr val="accent2"/>
                </a:solidFill>
              </a:rPr>
            </a:br>
            <a:r>
              <a:rPr lang="pl-PL" sz="2000">
                <a:solidFill>
                  <a:schemeClr val="bg1"/>
                </a:solidFill>
              </a:rPr>
              <a:t>dokumentów na lata 2014-2020</a:t>
            </a:r>
          </a:p>
        </p:txBody>
      </p:sp>
      <p:sp>
        <p:nvSpPr>
          <p:cNvPr id="3076" name="Rectangle 3"/>
          <p:cNvSpPr>
            <a:spLocks noChangeArrowheads="1"/>
          </p:cNvSpPr>
          <p:nvPr/>
        </p:nvSpPr>
        <p:spPr bwMode="auto">
          <a:xfrm>
            <a:off x="303213" y="1196975"/>
            <a:ext cx="8661400" cy="5145088"/>
          </a:xfrm>
          <a:prstGeom prst="rect">
            <a:avLst/>
          </a:prstGeom>
          <a:noFill/>
          <a:ln w="9525">
            <a:noFill/>
            <a:miter lim="800000"/>
            <a:headEnd/>
            <a:tailEnd/>
          </a:ln>
        </p:spPr>
        <p:txBody>
          <a:bodyPr/>
          <a:lstStyle/>
          <a:p>
            <a:pPr marL="342900" indent="-342900">
              <a:lnSpc>
                <a:spcPct val="80000"/>
              </a:lnSpc>
              <a:spcBef>
                <a:spcPct val="20000"/>
              </a:spcBef>
              <a:buFontTx/>
              <a:buBlip>
                <a:blip r:embed="rId2"/>
              </a:buBlip>
            </a:pPr>
            <a:endParaRPr lang="pl-PL" sz="2400" dirty="0">
              <a:solidFill>
                <a:schemeClr val="accent2"/>
              </a:solidFill>
            </a:endParaRPr>
          </a:p>
          <a:p>
            <a:pPr marL="342900" indent="-342900">
              <a:lnSpc>
                <a:spcPct val="80000"/>
              </a:lnSpc>
              <a:spcBef>
                <a:spcPct val="20000"/>
              </a:spcBef>
              <a:buFontTx/>
              <a:buBlip>
                <a:blip r:embed="rId2"/>
              </a:buBlip>
            </a:pPr>
            <a:endParaRPr lang="pl-PL" sz="2400" dirty="0">
              <a:solidFill>
                <a:schemeClr val="accent2"/>
              </a:solidFill>
            </a:endParaRPr>
          </a:p>
          <a:p>
            <a:pPr marL="342900" indent="-342900">
              <a:lnSpc>
                <a:spcPct val="80000"/>
              </a:lnSpc>
              <a:spcBef>
                <a:spcPct val="20000"/>
              </a:spcBef>
              <a:buFontTx/>
              <a:buBlip>
                <a:blip r:embed="rId2"/>
              </a:buBlip>
            </a:pPr>
            <a:r>
              <a:rPr lang="pl-PL" sz="2400" dirty="0">
                <a:solidFill>
                  <a:schemeClr val="accent2"/>
                </a:solidFill>
                <a:latin typeface="Arial Narrow" pitchFamily="34" charset="0"/>
              </a:rPr>
              <a:t>W obecnej perspektywie nie koncentrujemy się na zaprogramowaniu poszczególnych funduszy europejskich, ale na wskazaniu celów rozwojowych, które będą osiągane dzięki uzupełnianiu się interwencji finansowanych z różnych funduszy;</a:t>
            </a:r>
          </a:p>
          <a:p>
            <a:pPr marL="342900" indent="-342900">
              <a:lnSpc>
                <a:spcPct val="80000"/>
              </a:lnSpc>
              <a:spcBef>
                <a:spcPct val="20000"/>
              </a:spcBef>
            </a:pPr>
            <a:endParaRPr lang="pl-PL" sz="2400" dirty="0">
              <a:solidFill>
                <a:schemeClr val="accent2"/>
              </a:solidFill>
              <a:latin typeface="Arial Narrow" pitchFamily="34" charset="0"/>
            </a:endParaRPr>
          </a:p>
          <a:p>
            <a:pPr marL="342900" indent="-342900">
              <a:lnSpc>
                <a:spcPct val="80000"/>
              </a:lnSpc>
              <a:spcBef>
                <a:spcPct val="20000"/>
              </a:spcBef>
              <a:buFontTx/>
              <a:buBlip>
                <a:blip r:embed="rId2"/>
              </a:buBlip>
            </a:pPr>
            <a:r>
              <a:rPr lang="pl-PL" sz="2400" dirty="0">
                <a:solidFill>
                  <a:schemeClr val="accent2"/>
                </a:solidFill>
                <a:latin typeface="Arial Narrow" pitchFamily="34" charset="0"/>
              </a:rPr>
              <a:t>W latach 2014-2020 środki UE muszą być przeznaczane na cele związane z rozwojem kraju, które wpisują się w Strategię Europa 2020 oraz gwarantują największe efekty mnożnikowe w sferze społecznej, gospodarczej, instytucjonalnej, jak również </a:t>
            </a:r>
            <a:r>
              <a:rPr lang="pl-PL" sz="2400" dirty="0" smtClean="0">
                <a:solidFill>
                  <a:schemeClr val="accent2"/>
                </a:solidFill>
                <a:latin typeface="Arial Narrow" pitchFamily="34" charset="0"/>
              </a:rPr>
              <a:t>w </a:t>
            </a:r>
            <a:r>
              <a:rPr lang="pl-PL" sz="2400" dirty="0">
                <a:solidFill>
                  <a:schemeClr val="accent2"/>
                </a:solidFill>
                <a:latin typeface="Arial Narrow" pitchFamily="34" charset="0"/>
              </a:rPr>
              <a:t>wymiarze terytorialnym.</a:t>
            </a:r>
          </a:p>
          <a:p>
            <a:pPr marL="342900" indent="-342900">
              <a:lnSpc>
                <a:spcPct val="80000"/>
              </a:lnSpc>
              <a:spcBef>
                <a:spcPct val="20000"/>
              </a:spcBef>
            </a:pPr>
            <a:endParaRPr lang="pl-PL" sz="2400" dirty="0">
              <a:solidFill>
                <a:schemeClr val="accent2"/>
              </a:solidFill>
              <a:latin typeface="Arial Narrow" pitchFamily="34" charset="0"/>
            </a:endParaRPr>
          </a:p>
          <a:p>
            <a:pPr marL="342900" indent="-342900">
              <a:lnSpc>
                <a:spcPct val="80000"/>
              </a:lnSpc>
              <a:spcBef>
                <a:spcPct val="20000"/>
              </a:spcBef>
            </a:pPr>
            <a:endParaRPr lang="pl-PL" sz="2400" dirty="0">
              <a:solidFill>
                <a:schemeClr val="accent2"/>
              </a:solidFill>
              <a:latin typeface="Arial Narrow" pitchFamily="34" charset="0"/>
            </a:endParaRPr>
          </a:p>
          <a:p>
            <a:pPr marL="342900" indent="-342900">
              <a:lnSpc>
                <a:spcPct val="80000"/>
              </a:lnSpc>
              <a:spcBef>
                <a:spcPct val="20000"/>
              </a:spcBef>
              <a:buFontTx/>
              <a:buBlip>
                <a:blip r:embed="rId2"/>
              </a:buBlip>
            </a:pPr>
            <a:endParaRPr lang="pl-PL" sz="3200" dirty="0">
              <a:solidFill>
                <a:schemeClr val="accent2"/>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endParaRPr lang="pl-PL"/>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10</a:t>
            </a:fld>
            <a:endParaRPr lang="pl-PL"/>
          </a:p>
        </p:txBody>
      </p:sp>
      <p:pic>
        <p:nvPicPr>
          <p:cNvPr id="82946" name="Picture 2" descr="Podział Funduszy Europejskich 2014-2020 na programy krajowe"/>
          <p:cNvPicPr>
            <a:picLocks noChangeAspect="1" noChangeArrowheads="1"/>
          </p:cNvPicPr>
          <p:nvPr/>
        </p:nvPicPr>
        <p:blipFill>
          <a:blip r:embed="rId2" cstate="print"/>
          <a:srcRect/>
          <a:stretch>
            <a:fillRect/>
          </a:stretch>
        </p:blipFill>
        <p:spPr bwMode="auto">
          <a:xfrm>
            <a:off x="2267744" y="1052736"/>
            <a:ext cx="4856212" cy="485621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p:cNvSpPr>
            <a:spLocks noGrp="1"/>
          </p:cNvSpPr>
          <p:nvPr>
            <p:ph type="title"/>
          </p:nvPr>
        </p:nvSpPr>
        <p:spPr/>
        <p:txBody>
          <a:bodyPr/>
          <a:lstStyle/>
          <a:p>
            <a:endParaRPr lang="pl-PL" smtClean="0"/>
          </a:p>
        </p:txBody>
      </p:sp>
      <p:sp>
        <p:nvSpPr>
          <p:cNvPr id="16387" name="Symbol zastępczy zawartości 2"/>
          <p:cNvSpPr>
            <a:spLocks noGrp="1"/>
          </p:cNvSpPr>
          <p:nvPr>
            <p:ph idx="1"/>
          </p:nvPr>
        </p:nvSpPr>
        <p:spPr>
          <a:xfrm>
            <a:off x="457200" y="2132855"/>
            <a:ext cx="8219256" cy="3744417"/>
          </a:xfrm>
        </p:spPr>
        <p:txBody>
          <a:bodyPr/>
          <a:lstStyle/>
          <a:p>
            <a:r>
              <a:rPr lang="pl-PL" sz="2400" dirty="0" smtClean="0"/>
              <a:t>Celem </a:t>
            </a:r>
            <a:r>
              <a:rPr lang="pl-PL" sz="2400" b="1" dirty="0" smtClean="0"/>
              <a:t>programu operacyjnego dotyczącego gospodarki niskoemisyjnej, ochrony środowiska, przeciwdziałania i adaptacji do zmian klimatu, transportu i bezpieczeństwa energetycznego </a:t>
            </a:r>
            <a:r>
              <a:rPr lang="pl-PL" sz="2400" dirty="0" smtClean="0"/>
              <a:t>jest wsparcie gospodarki efektywnie korzystającej z zasobów, bardziej przyjaznej środowisku, sprzyjającej zachowaniu dziedzictwa kulturowego, spójności społecznej i terytorialnej oraz bardziej konkurencyjnej. </a:t>
            </a:r>
          </a:p>
          <a:p>
            <a:pPr>
              <a:buNone/>
            </a:pPr>
            <a:r>
              <a:rPr lang="pl-PL" sz="2000" dirty="0" smtClean="0"/>
              <a:t/>
            </a:r>
            <a:br>
              <a:rPr lang="pl-PL" sz="2000" dirty="0" smtClean="0"/>
            </a:br>
            <a:r>
              <a:rPr lang="pl-PL" sz="1700" i="1" dirty="0" smtClean="0"/>
              <a:t>Program ten wpisuje się w cele tematyczne nr 4, 5, 6, 7 i 9.</a:t>
            </a:r>
          </a:p>
        </p:txBody>
      </p:sp>
      <p:sp>
        <p:nvSpPr>
          <p:cNvPr id="16388" name="Rectangle 2"/>
          <p:cNvSpPr>
            <a:spLocks noChangeArrowheads="1"/>
          </p:cNvSpPr>
          <p:nvPr/>
        </p:nvSpPr>
        <p:spPr bwMode="auto">
          <a:xfrm>
            <a:off x="1403350" y="188913"/>
            <a:ext cx="7164388" cy="549275"/>
          </a:xfrm>
          <a:prstGeom prst="rect">
            <a:avLst/>
          </a:prstGeom>
          <a:noFill/>
          <a:ln w="9525">
            <a:noFill/>
            <a:miter lim="800000"/>
            <a:headEnd/>
            <a:tailEnd/>
          </a:ln>
        </p:spPr>
        <p:txBody>
          <a:bodyPr anchor="ctr"/>
          <a:lstStyle/>
          <a:p>
            <a:pPr>
              <a:spcAft>
                <a:spcPts val="600"/>
              </a:spcAft>
            </a:pPr>
            <a:r>
              <a:rPr lang="pl-PL" sz="2000" dirty="0">
                <a:solidFill>
                  <a:schemeClr val="accent2"/>
                </a:solidFill>
              </a:rPr>
              <a:t/>
            </a:r>
            <a:br>
              <a:rPr lang="pl-PL" sz="2000" dirty="0">
                <a:solidFill>
                  <a:schemeClr val="accent2"/>
                </a:solidFill>
              </a:rPr>
            </a:br>
            <a:r>
              <a:rPr lang="pl-PL" sz="2000" dirty="0" smtClean="0">
                <a:solidFill>
                  <a:schemeClr val="bg1"/>
                </a:solidFill>
              </a:rPr>
              <a:t>Programy wpisują </a:t>
            </a:r>
            <a:r>
              <a:rPr lang="pl-PL" sz="2000" dirty="0">
                <a:solidFill>
                  <a:schemeClr val="bg1"/>
                </a:solidFill>
              </a:rPr>
              <a:t>się </a:t>
            </a:r>
            <a:r>
              <a:rPr lang="pl-PL" sz="2000" dirty="0" smtClean="0">
                <a:solidFill>
                  <a:schemeClr val="bg1"/>
                </a:solidFill>
              </a:rPr>
              <a:t>w ww. cele tematyczne</a:t>
            </a:r>
            <a:endParaRPr lang="en-GB" sz="2000" dirty="0">
              <a:solidFill>
                <a:schemeClr val="bg1"/>
              </a:solidFill>
            </a:endParaRPr>
          </a:p>
        </p:txBody>
      </p:sp>
      <p:pic>
        <p:nvPicPr>
          <p:cNvPr id="31748" name="Picture 4"/>
          <p:cNvPicPr>
            <a:picLocks noChangeAspect="1" noChangeArrowheads="1"/>
          </p:cNvPicPr>
          <p:nvPr/>
        </p:nvPicPr>
        <p:blipFill>
          <a:blip r:embed="rId2" cstate="print"/>
          <a:srcRect/>
          <a:stretch>
            <a:fillRect/>
          </a:stretch>
        </p:blipFill>
        <p:spPr bwMode="auto">
          <a:xfrm>
            <a:off x="0" y="1108118"/>
            <a:ext cx="5402480" cy="1096745"/>
          </a:xfrm>
          <a:prstGeom prst="rect">
            <a:avLst/>
          </a:prstGeom>
          <a:solidFill>
            <a:schemeClr val="accent1"/>
          </a:solid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p:cNvSpPr>
            <a:spLocks noGrp="1"/>
          </p:cNvSpPr>
          <p:nvPr>
            <p:ph type="title"/>
          </p:nvPr>
        </p:nvSpPr>
        <p:spPr/>
        <p:txBody>
          <a:bodyPr/>
          <a:lstStyle/>
          <a:p>
            <a:endParaRPr lang="pl-PL" smtClean="0"/>
          </a:p>
        </p:txBody>
      </p:sp>
      <p:sp>
        <p:nvSpPr>
          <p:cNvPr id="16387" name="Symbol zastępczy zawartości 2"/>
          <p:cNvSpPr>
            <a:spLocks noGrp="1"/>
          </p:cNvSpPr>
          <p:nvPr>
            <p:ph idx="1"/>
          </p:nvPr>
        </p:nvSpPr>
        <p:spPr>
          <a:xfrm>
            <a:off x="457200" y="2132855"/>
            <a:ext cx="8219256" cy="3744417"/>
          </a:xfrm>
        </p:spPr>
        <p:txBody>
          <a:bodyPr/>
          <a:lstStyle/>
          <a:p>
            <a:r>
              <a:rPr lang="pl-PL" sz="2400" b="1" dirty="0" smtClean="0"/>
              <a:t>Infrastruktura i Środowisko 2014-2020 </a:t>
            </a:r>
            <a:r>
              <a:rPr lang="pl-PL" sz="2400" dirty="0" smtClean="0"/>
              <a:t>to największy program finansowany z Funduszy Europejskich nie tylko w Polsce, ale i Unii Europejskiej. </a:t>
            </a:r>
            <a:br>
              <a:rPr lang="pl-PL" sz="2400" dirty="0" smtClean="0"/>
            </a:br>
            <a:r>
              <a:rPr lang="pl-PL" sz="2400" dirty="0" smtClean="0"/>
              <a:t>Główne obszary na które zostaną przekazane środki to: gospodarka niskoemisyjna, ochrona środowiska, przeciwdziałanie i adaptacja do zmian klimatu, transport i bezpieczeństwo energetyczne oraz ochrona zdrowia i dziedzictwo kulturowe.</a:t>
            </a:r>
            <a:br>
              <a:rPr lang="pl-PL" sz="2400" dirty="0" smtClean="0"/>
            </a:br>
            <a:endParaRPr lang="pl-PL" sz="1700" i="1" dirty="0" smtClean="0"/>
          </a:p>
        </p:txBody>
      </p:sp>
      <p:sp>
        <p:nvSpPr>
          <p:cNvPr id="16388" name="Rectangle 2"/>
          <p:cNvSpPr>
            <a:spLocks noChangeArrowheads="1"/>
          </p:cNvSpPr>
          <p:nvPr/>
        </p:nvSpPr>
        <p:spPr bwMode="auto">
          <a:xfrm>
            <a:off x="1403350" y="188913"/>
            <a:ext cx="7164388" cy="549275"/>
          </a:xfrm>
          <a:prstGeom prst="rect">
            <a:avLst/>
          </a:prstGeom>
          <a:noFill/>
          <a:ln w="9525">
            <a:noFill/>
            <a:miter lim="800000"/>
            <a:headEnd/>
            <a:tailEnd/>
          </a:ln>
        </p:spPr>
        <p:txBody>
          <a:bodyPr anchor="ctr"/>
          <a:lstStyle/>
          <a:p>
            <a:pPr>
              <a:spcAft>
                <a:spcPts val="600"/>
              </a:spcAft>
            </a:pPr>
            <a:r>
              <a:rPr lang="pl-PL" sz="2000" dirty="0">
                <a:solidFill>
                  <a:schemeClr val="accent2"/>
                </a:solidFill>
              </a:rPr>
              <a:t/>
            </a:r>
            <a:br>
              <a:rPr lang="pl-PL" sz="2000" dirty="0">
                <a:solidFill>
                  <a:schemeClr val="accent2"/>
                </a:solidFill>
              </a:rPr>
            </a:br>
            <a:r>
              <a:rPr lang="pl-PL" sz="2000" dirty="0" smtClean="0">
                <a:solidFill>
                  <a:schemeClr val="bg1"/>
                </a:solidFill>
              </a:rPr>
              <a:t>Programy wpisują </a:t>
            </a:r>
            <a:r>
              <a:rPr lang="pl-PL" sz="2000" dirty="0">
                <a:solidFill>
                  <a:schemeClr val="bg1"/>
                </a:solidFill>
              </a:rPr>
              <a:t>się </a:t>
            </a:r>
            <a:r>
              <a:rPr lang="pl-PL" sz="2000" dirty="0" smtClean="0">
                <a:solidFill>
                  <a:schemeClr val="bg1"/>
                </a:solidFill>
              </a:rPr>
              <a:t>w ww. cele tematyczne</a:t>
            </a:r>
            <a:endParaRPr lang="en-GB" sz="2000" dirty="0">
              <a:solidFill>
                <a:schemeClr val="bg1"/>
              </a:solidFill>
            </a:endParaRPr>
          </a:p>
        </p:txBody>
      </p:sp>
      <p:pic>
        <p:nvPicPr>
          <p:cNvPr id="31748" name="Picture 4"/>
          <p:cNvPicPr>
            <a:picLocks noChangeAspect="1" noChangeArrowheads="1"/>
          </p:cNvPicPr>
          <p:nvPr/>
        </p:nvPicPr>
        <p:blipFill>
          <a:blip r:embed="rId2" cstate="print"/>
          <a:srcRect/>
          <a:stretch>
            <a:fillRect/>
          </a:stretch>
        </p:blipFill>
        <p:spPr bwMode="auto">
          <a:xfrm>
            <a:off x="0" y="1108118"/>
            <a:ext cx="5402480" cy="1096745"/>
          </a:xfrm>
          <a:prstGeom prst="rect">
            <a:avLst/>
          </a:prstGeom>
          <a:solidFill>
            <a:schemeClr val="accent1"/>
          </a:solid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p:cNvSpPr>
            <a:spLocks noGrp="1"/>
          </p:cNvSpPr>
          <p:nvPr>
            <p:ph type="title"/>
          </p:nvPr>
        </p:nvSpPr>
        <p:spPr/>
        <p:txBody>
          <a:bodyPr/>
          <a:lstStyle/>
          <a:p>
            <a:endParaRPr lang="pl-PL" smtClean="0"/>
          </a:p>
        </p:txBody>
      </p:sp>
      <p:sp>
        <p:nvSpPr>
          <p:cNvPr id="16387" name="Symbol zastępczy zawartości 2"/>
          <p:cNvSpPr>
            <a:spLocks noGrp="1"/>
          </p:cNvSpPr>
          <p:nvPr>
            <p:ph idx="1"/>
          </p:nvPr>
        </p:nvSpPr>
        <p:spPr>
          <a:xfrm>
            <a:off x="251520" y="1844823"/>
            <a:ext cx="8568952" cy="4032449"/>
          </a:xfrm>
        </p:spPr>
        <p:txBody>
          <a:bodyPr/>
          <a:lstStyle/>
          <a:p>
            <a:pPr>
              <a:buNone/>
            </a:pPr>
            <a:r>
              <a:rPr lang="pl-PL" sz="2000" b="1" dirty="0" smtClean="0"/>
              <a:t>1. Zmniejszenie emisyjności gospodarki</a:t>
            </a:r>
          </a:p>
          <a:p>
            <a:r>
              <a:rPr lang="pl-PL" sz="2000" dirty="0" smtClean="0"/>
              <a:t>wytwarzanie energii z odnawialnych źródeł energii (OZE);</a:t>
            </a:r>
          </a:p>
          <a:p>
            <a:r>
              <a:rPr lang="pl-PL" sz="2000" dirty="0" smtClean="0"/>
              <a:t>poprawa efektywności energetycznej i wykorzystanie odnawialnych źródeł energii w przedsiębiorstwach, sektorze publicznym i mieszkaniowym;</a:t>
            </a:r>
          </a:p>
          <a:p>
            <a:r>
              <a:rPr lang="pl-PL" sz="2000" dirty="0" smtClean="0"/>
              <a:t>promowanie strategii niskoemisyjnych;</a:t>
            </a:r>
          </a:p>
          <a:p>
            <a:r>
              <a:rPr lang="pl-PL" sz="2000" dirty="0" smtClean="0"/>
              <a:t>rozwój i wdrażanie inteligentnych systemów dystrybucji.</a:t>
            </a:r>
          </a:p>
        </p:txBody>
      </p:sp>
      <p:sp>
        <p:nvSpPr>
          <p:cNvPr id="16388" name="Rectangle 2"/>
          <p:cNvSpPr>
            <a:spLocks noChangeArrowheads="1"/>
          </p:cNvSpPr>
          <p:nvPr/>
        </p:nvSpPr>
        <p:spPr bwMode="auto">
          <a:xfrm>
            <a:off x="1403350" y="188913"/>
            <a:ext cx="7164388" cy="549275"/>
          </a:xfrm>
          <a:prstGeom prst="rect">
            <a:avLst/>
          </a:prstGeom>
          <a:noFill/>
          <a:ln w="9525">
            <a:noFill/>
            <a:miter lim="800000"/>
            <a:headEnd/>
            <a:tailEnd/>
          </a:ln>
        </p:spPr>
        <p:txBody>
          <a:bodyPr anchor="ctr"/>
          <a:lstStyle/>
          <a:p>
            <a:pPr>
              <a:spcAft>
                <a:spcPts val="600"/>
              </a:spcAft>
            </a:pPr>
            <a:r>
              <a:rPr lang="pl-PL" sz="2000" dirty="0">
                <a:solidFill>
                  <a:schemeClr val="accent2"/>
                </a:solidFill>
              </a:rPr>
              <a:t/>
            </a:r>
            <a:br>
              <a:rPr lang="pl-PL" sz="2000" dirty="0">
                <a:solidFill>
                  <a:schemeClr val="accent2"/>
                </a:solidFill>
              </a:rPr>
            </a:br>
            <a:r>
              <a:rPr lang="pl-PL" sz="2000" dirty="0" smtClean="0">
                <a:solidFill>
                  <a:schemeClr val="bg1"/>
                </a:solidFill>
              </a:rPr>
              <a:t>Programy wpisują </a:t>
            </a:r>
            <a:r>
              <a:rPr lang="pl-PL" sz="2000" dirty="0">
                <a:solidFill>
                  <a:schemeClr val="bg1"/>
                </a:solidFill>
              </a:rPr>
              <a:t>się </a:t>
            </a:r>
            <a:r>
              <a:rPr lang="pl-PL" sz="2000" dirty="0" smtClean="0">
                <a:solidFill>
                  <a:schemeClr val="bg1"/>
                </a:solidFill>
              </a:rPr>
              <a:t>w ww. cele tematyczne</a:t>
            </a:r>
            <a:endParaRPr lang="en-GB" sz="2000" dirty="0">
              <a:solidFill>
                <a:schemeClr val="bg1"/>
              </a:solidFill>
            </a:endParaRPr>
          </a:p>
        </p:txBody>
      </p:sp>
      <p:pic>
        <p:nvPicPr>
          <p:cNvPr id="31748" name="Picture 4"/>
          <p:cNvPicPr>
            <a:picLocks noChangeAspect="1" noChangeArrowheads="1"/>
          </p:cNvPicPr>
          <p:nvPr/>
        </p:nvPicPr>
        <p:blipFill>
          <a:blip r:embed="rId2" cstate="print"/>
          <a:srcRect/>
          <a:stretch>
            <a:fillRect/>
          </a:stretch>
        </p:blipFill>
        <p:spPr bwMode="auto">
          <a:xfrm>
            <a:off x="0" y="836712"/>
            <a:ext cx="4860032" cy="986624"/>
          </a:xfrm>
          <a:prstGeom prst="rect">
            <a:avLst/>
          </a:prstGeom>
          <a:solidFill>
            <a:schemeClr val="accent1"/>
          </a:solid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p:cNvSpPr>
            <a:spLocks noGrp="1"/>
          </p:cNvSpPr>
          <p:nvPr>
            <p:ph type="title"/>
          </p:nvPr>
        </p:nvSpPr>
        <p:spPr/>
        <p:txBody>
          <a:bodyPr/>
          <a:lstStyle/>
          <a:p>
            <a:endParaRPr lang="pl-PL" smtClean="0"/>
          </a:p>
        </p:txBody>
      </p:sp>
      <p:sp>
        <p:nvSpPr>
          <p:cNvPr id="16387" name="Symbol zastępczy zawartości 2"/>
          <p:cNvSpPr>
            <a:spLocks noGrp="1"/>
          </p:cNvSpPr>
          <p:nvPr>
            <p:ph idx="1"/>
          </p:nvPr>
        </p:nvSpPr>
        <p:spPr>
          <a:xfrm>
            <a:off x="251520" y="1844823"/>
            <a:ext cx="8568952" cy="4032449"/>
          </a:xfrm>
        </p:spPr>
        <p:txBody>
          <a:bodyPr/>
          <a:lstStyle/>
          <a:p>
            <a:pPr>
              <a:buNone/>
            </a:pPr>
            <a:r>
              <a:rPr lang="pl-PL" sz="2000" b="1" dirty="0" smtClean="0"/>
              <a:t>2. Ochrona środowiska, w tym adaptacja do zmian klimatu</a:t>
            </a:r>
          </a:p>
          <a:p>
            <a:r>
              <a:rPr lang="pl-PL" sz="2000" dirty="0" smtClean="0"/>
              <a:t>rozwój infrastruktury środowiskowej;</a:t>
            </a:r>
          </a:p>
          <a:p>
            <a:r>
              <a:rPr lang="pl-PL" sz="2000" dirty="0" smtClean="0"/>
              <a:t>dostosowanie do zmian klimatu;</a:t>
            </a:r>
          </a:p>
          <a:p>
            <a:r>
              <a:rPr lang="pl-PL" sz="2000" dirty="0" smtClean="0"/>
              <a:t>ochrona i </a:t>
            </a:r>
            <a:r>
              <a:rPr lang="pl-PL" sz="2000" dirty="0" err="1" smtClean="0"/>
              <a:t>zahamowowanie</a:t>
            </a:r>
            <a:r>
              <a:rPr lang="pl-PL" sz="2000" dirty="0" smtClean="0"/>
              <a:t> spadku różnorodności biologicznej;</a:t>
            </a:r>
          </a:p>
          <a:p>
            <a:r>
              <a:rPr lang="pl-PL" sz="2000" dirty="0" smtClean="0"/>
              <a:t>poprawa jakości środowiska miejskiego.</a:t>
            </a:r>
          </a:p>
          <a:p>
            <a:pPr>
              <a:buNone/>
            </a:pPr>
            <a:endParaRPr lang="pl-PL" sz="2000" dirty="0" smtClean="0"/>
          </a:p>
          <a:p>
            <a:pPr>
              <a:buNone/>
            </a:pPr>
            <a:r>
              <a:rPr lang="pl-PL" sz="2000" b="1" dirty="0" smtClean="0"/>
              <a:t>3. Rozwój sieci drogowej </a:t>
            </a:r>
            <a:r>
              <a:rPr lang="pl-PL" sz="2000" b="1" dirty="0" err="1" smtClean="0"/>
              <a:t>TEN-T</a:t>
            </a:r>
            <a:r>
              <a:rPr lang="pl-PL" sz="2000" b="1" dirty="0" smtClean="0"/>
              <a:t> i transportu multimodalnego</a:t>
            </a:r>
          </a:p>
          <a:p>
            <a:r>
              <a:rPr lang="pl-PL" sz="2000" dirty="0" smtClean="0"/>
              <a:t>rozwój drogowej infrastruktury w sieci </a:t>
            </a:r>
            <a:r>
              <a:rPr lang="pl-PL" sz="2000" dirty="0" err="1" smtClean="0"/>
              <a:t>TEN-T</a:t>
            </a:r>
            <a:r>
              <a:rPr lang="pl-PL" sz="2000" dirty="0" smtClean="0"/>
              <a:t>;</a:t>
            </a:r>
          </a:p>
          <a:p>
            <a:r>
              <a:rPr lang="pl-PL" sz="2000" dirty="0" smtClean="0"/>
              <a:t>poprawa bezpieczeństwa ruchu drogowego;</a:t>
            </a:r>
          </a:p>
          <a:p>
            <a:r>
              <a:rPr lang="pl-PL" sz="2000" dirty="0" smtClean="0"/>
              <a:t>poprawa bezpieczeństwa w ruchu lotniczym;</a:t>
            </a:r>
          </a:p>
          <a:p>
            <a:r>
              <a:rPr lang="pl-PL" sz="2000" dirty="0" smtClean="0"/>
              <a:t>transport intermodalny, morski i śródlądowy.</a:t>
            </a:r>
          </a:p>
        </p:txBody>
      </p:sp>
      <p:sp>
        <p:nvSpPr>
          <p:cNvPr id="16388" name="Rectangle 2"/>
          <p:cNvSpPr>
            <a:spLocks noChangeArrowheads="1"/>
          </p:cNvSpPr>
          <p:nvPr/>
        </p:nvSpPr>
        <p:spPr bwMode="auto">
          <a:xfrm>
            <a:off x="1403350" y="188913"/>
            <a:ext cx="7164388" cy="549275"/>
          </a:xfrm>
          <a:prstGeom prst="rect">
            <a:avLst/>
          </a:prstGeom>
          <a:noFill/>
          <a:ln w="9525">
            <a:noFill/>
            <a:miter lim="800000"/>
            <a:headEnd/>
            <a:tailEnd/>
          </a:ln>
        </p:spPr>
        <p:txBody>
          <a:bodyPr anchor="ctr"/>
          <a:lstStyle/>
          <a:p>
            <a:pPr>
              <a:spcAft>
                <a:spcPts val="600"/>
              </a:spcAft>
            </a:pPr>
            <a:r>
              <a:rPr lang="pl-PL" sz="2000" dirty="0">
                <a:solidFill>
                  <a:schemeClr val="accent2"/>
                </a:solidFill>
              </a:rPr>
              <a:t/>
            </a:r>
            <a:br>
              <a:rPr lang="pl-PL" sz="2000" dirty="0">
                <a:solidFill>
                  <a:schemeClr val="accent2"/>
                </a:solidFill>
              </a:rPr>
            </a:br>
            <a:r>
              <a:rPr lang="pl-PL" sz="2000" dirty="0" smtClean="0">
                <a:solidFill>
                  <a:schemeClr val="bg1"/>
                </a:solidFill>
              </a:rPr>
              <a:t>Programy wpisują </a:t>
            </a:r>
            <a:r>
              <a:rPr lang="pl-PL" sz="2000" dirty="0">
                <a:solidFill>
                  <a:schemeClr val="bg1"/>
                </a:solidFill>
              </a:rPr>
              <a:t>się </a:t>
            </a:r>
            <a:r>
              <a:rPr lang="pl-PL" sz="2000" dirty="0" smtClean="0">
                <a:solidFill>
                  <a:schemeClr val="bg1"/>
                </a:solidFill>
              </a:rPr>
              <a:t>w ww. cele tematyczne</a:t>
            </a:r>
            <a:endParaRPr lang="en-GB" sz="2000" dirty="0">
              <a:solidFill>
                <a:schemeClr val="bg1"/>
              </a:solidFill>
            </a:endParaRPr>
          </a:p>
        </p:txBody>
      </p:sp>
      <p:pic>
        <p:nvPicPr>
          <p:cNvPr id="31748" name="Picture 4"/>
          <p:cNvPicPr>
            <a:picLocks noChangeAspect="1" noChangeArrowheads="1"/>
          </p:cNvPicPr>
          <p:nvPr/>
        </p:nvPicPr>
        <p:blipFill>
          <a:blip r:embed="rId2" cstate="print"/>
          <a:srcRect/>
          <a:stretch>
            <a:fillRect/>
          </a:stretch>
        </p:blipFill>
        <p:spPr bwMode="auto">
          <a:xfrm>
            <a:off x="0" y="836712"/>
            <a:ext cx="4860032" cy="986624"/>
          </a:xfrm>
          <a:prstGeom prst="rect">
            <a:avLst/>
          </a:prstGeom>
          <a:solidFill>
            <a:schemeClr val="accent1"/>
          </a:solid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p:cNvSpPr>
            <a:spLocks noGrp="1"/>
          </p:cNvSpPr>
          <p:nvPr>
            <p:ph type="title"/>
          </p:nvPr>
        </p:nvSpPr>
        <p:spPr/>
        <p:txBody>
          <a:bodyPr/>
          <a:lstStyle/>
          <a:p>
            <a:endParaRPr lang="pl-PL" smtClean="0"/>
          </a:p>
        </p:txBody>
      </p:sp>
      <p:sp>
        <p:nvSpPr>
          <p:cNvPr id="16387" name="Symbol zastępczy zawartości 2"/>
          <p:cNvSpPr>
            <a:spLocks noGrp="1"/>
          </p:cNvSpPr>
          <p:nvPr>
            <p:ph idx="1"/>
          </p:nvPr>
        </p:nvSpPr>
        <p:spPr>
          <a:xfrm>
            <a:off x="251520" y="1844823"/>
            <a:ext cx="8568952" cy="4032449"/>
          </a:xfrm>
        </p:spPr>
        <p:txBody>
          <a:bodyPr/>
          <a:lstStyle/>
          <a:p>
            <a:pPr>
              <a:buNone/>
            </a:pPr>
            <a:r>
              <a:rPr lang="pl-PL" sz="2000" b="1" dirty="0" smtClean="0"/>
              <a:t>4. Infrastruktura drogowa dla miast</a:t>
            </a:r>
          </a:p>
          <a:p>
            <a:r>
              <a:rPr lang="pl-PL" sz="2000" dirty="0" smtClean="0"/>
              <a:t>poprawa dostępności miast i przepustowości infrastruktury drogowej (rozwój infrastruktury drogowej w miastach i tras wylotowych z miast, budowa obwodnic).</a:t>
            </a:r>
          </a:p>
          <a:p>
            <a:pPr>
              <a:buNone/>
            </a:pPr>
            <a:r>
              <a:rPr lang="pl-PL" sz="2000" b="1" dirty="0" smtClean="0"/>
              <a:t>5. Rozwój transportu kolejowego w Polsce</a:t>
            </a:r>
          </a:p>
          <a:p>
            <a:r>
              <a:rPr lang="pl-PL" sz="2000" dirty="0" smtClean="0"/>
              <a:t>rozwój kolei w </a:t>
            </a:r>
            <a:r>
              <a:rPr lang="pl-PL" sz="2000" dirty="0" err="1" smtClean="0"/>
              <a:t>TEN-T</a:t>
            </a:r>
            <a:r>
              <a:rPr lang="pl-PL" sz="2000" dirty="0" smtClean="0"/>
              <a:t>, poza siecią i kolei miejskich.</a:t>
            </a:r>
          </a:p>
          <a:p>
            <a:pPr>
              <a:buNone/>
            </a:pPr>
            <a:r>
              <a:rPr lang="pl-PL" sz="2000" b="1" dirty="0" smtClean="0"/>
              <a:t>6. Rozwój niskoemisyjnego transportu zbiorowego w miastach</a:t>
            </a:r>
          </a:p>
          <a:p>
            <a:r>
              <a:rPr lang="pl-PL" sz="2000" dirty="0" smtClean="0"/>
              <a:t>infrastruktura i tabor dla publicznego transportu zbiorowego w miastach i na ich obszarach funkcjonalnych.</a:t>
            </a:r>
          </a:p>
          <a:p>
            <a:pPr>
              <a:buNone/>
            </a:pPr>
            <a:endParaRPr lang="pl-PL" sz="2000" b="1" dirty="0" smtClean="0"/>
          </a:p>
        </p:txBody>
      </p:sp>
      <p:sp>
        <p:nvSpPr>
          <p:cNvPr id="16388" name="Rectangle 2"/>
          <p:cNvSpPr>
            <a:spLocks noChangeArrowheads="1"/>
          </p:cNvSpPr>
          <p:nvPr/>
        </p:nvSpPr>
        <p:spPr bwMode="auto">
          <a:xfrm>
            <a:off x="1403350" y="188913"/>
            <a:ext cx="7164388" cy="549275"/>
          </a:xfrm>
          <a:prstGeom prst="rect">
            <a:avLst/>
          </a:prstGeom>
          <a:noFill/>
          <a:ln w="9525">
            <a:noFill/>
            <a:miter lim="800000"/>
            <a:headEnd/>
            <a:tailEnd/>
          </a:ln>
        </p:spPr>
        <p:txBody>
          <a:bodyPr anchor="ctr"/>
          <a:lstStyle/>
          <a:p>
            <a:pPr>
              <a:spcAft>
                <a:spcPts val="600"/>
              </a:spcAft>
            </a:pPr>
            <a:r>
              <a:rPr lang="pl-PL" sz="2000" dirty="0">
                <a:solidFill>
                  <a:schemeClr val="accent2"/>
                </a:solidFill>
              </a:rPr>
              <a:t/>
            </a:r>
            <a:br>
              <a:rPr lang="pl-PL" sz="2000" dirty="0">
                <a:solidFill>
                  <a:schemeClr val="accent2"/>
                </a:solidFill>
              </a:rPr>
            </a:br>
            <a:r>
              <a:rPr lang="pl-PL" sz="2000" dirty="0" smtClean="0">
                <a:solidFill>
                  <a:schemeClr val="bg1"/>
                </a:solidFill>
              </a:rPr>
              <a:t>Programy wpisują </a:t>
            </a:r>
            <a:r>
              <a:rPr lang="pl-PL" sz="2000" dirty="0">
                <a:solidFill>
                  <a:schemeClr val="bg1"/>
                </a:solidFill>
              </a:rPr>
              <a:t>się </a:t>
            </a:r>
            <a:r>
              <a:rPr lang="pl-PL" sz="2000" dirty="0" smtClean="0">
                <a:solidFill>
                  <a:schemeClr val="bg1"/>
                </a:solidFill>
              </a:rPr>
              <a:t>w ww. cele tematyczne</a:t>
            </a:r>
            <a:endParaRPr lang="en-GB" sz="2000" dirty="0">
              <a:solidFill>
                <a:schemeClr val="bg1"/>
              </a:solidFill>
            </a:endParaRPr>
          </a:p>
        </p:txBody>
      </p:sp>
      <p:pic>
        <p:nvPicPr>
          <p:cNvPr id="31748" name="Picture 4"/>
          <p:cNvPicPr>
            <a:picLocks noChangeAspect="1" noChangeArrowheads="1"/>
          </p:cNvPicPr>
          <p:nvPr/>
        </p:nvPicPr>
        <p:blipFill>
          <a:blip r:embed="rId2" cstate="print"/>
          <a:srcRect/>
          <a:stretch>
            <a:fillRect/>
          </a:stretch>
        </p:blipFill>
        <p:spPr bwMode="auto">
          <a:xfrm>
            <a:off x="0" y="836712"/>
            <a:ext cx="4860032" cy="986624"/>
          </a:xfrm>
          <a:prstGeom prst="rect">
            <a:avLst/>
          </a:prstGeom>
          <a:solidFill>
            <a:schemeClr val="accent1"/>
          </a:solid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p:cNvSpPr>
            <a:spLocks noGrp="1"/>
          </p:cNvSpPr>
          <p:nvPr>
            <p:ph type="title"/>
          </p:nvPr>
        </p:nvSpPr>
        <p:spPr/>
        <p:txBody>
          <a:bodyPr/>
          <a:lstStyle/>
          <a:p>
            <a:endParaRPr lang="pl-PL" smtClean="0"/>
          </a:p>
        </p:txBody>
      </p:sp>
      <p:sp>
        <p:nvSpPr>
          <p:cNvPr id="16387" name="Symbol zastępczy zawartości 2"/>
          <p:cNvSpPr>
            <a:spLocks noGrp="1"/>
          </p:cNvSpPr>
          <p:nvPr>
            <p:ph idx="1"/>
          </p:nvPr>
        </p:nvSpPr>
        <p:spPr>
          <a:xfrm>
            <a:off x="251520" y="1844823"/>
            <a:ext cx="8568952" cy="4032449"/>
          </a:xfrm>
        </p:spPr>
        <p:txBody>
          <a:bodyPr/>
          <a:lstStyle/>
          <a:p>
            <a:pPr>
              <a:buNone/>
            </a:pPr>
            <a:r>
              <a:rPr lang="pl-PL" sz="2000" b="1" dirty="0" smtClean="0"/>
              <a:t>7. Poprawa bezpieczeństwa energetycznego</a:t>
            </a:r>
          </a:p>
          <a:p>
            <a:r>
              <a:rPr lang="pl-PL" sz="2000" dirty="0" smtClean="0"/>
              <a:t>rozwój inteligentnych systemów dystrybucji, magazynowania i przesyłu gazu ziemnego i energii elektrycznej;</a:t>
            </a:r>
          </a:p>
          <a:p>
            <a:r>
              <a:rPr lang="pl-PL" sz="2000" dirty="0" smtClean="0"/>
              <a:t>budowa i rozbudowa magazynów gazu ziemnego;</a:t>
            </a:r>
          </a:p>
          <a:p>
            <a:r>
              <a:rPr lang="pl-PL" sz="2000" dirty="0" smtClean="0"/>
              <a:t>rozbudowa terminala LNG.</a:t>
            </a:r>
          </a:p>
          <a:p>
            <a:pPr>
              <a:buNone/>
            </a:pPr>
            <a:endParaRPr lang="pl-PL" sz="2000" dirty="0" smtClean="0"/>
          </a:p>
          <a:p>
            <a:pPr>
              <a:buNone/>
            </a:pPr>
            <a:r>
              <a:rPr lang="pl-PL" sz="2000" b="1" dirty="0" smtClean="0"/>
              <a:t>8. Ochrona dziedzictwa kulturowego i rozwój zasobów kultury</a:t>
            </a:r>
          </a:p>
          <a:p>
            <a:r>
              <a:rPr lang="pl-PL" sz="2000" dirty="0" smtClean="0"/>
              <a:t>inwestycje w ochronę i rozwój dziedzictwa kulturowego oraz zasobów kultury, np. instytucji kultury, szkół artystycznych.</a:t>
            </a:r>
          </a:p>
        </p:txBody>
      </p:sp>
      <p:sp>
        <p:nvSpPr>
          <p:cNvPr id="16388" name="Rectangle 2"/>
          <p:cNvSpPr>
            <a:spLocks noChangeArrowheads="1"/>
          </p:cNvSpPr>
          <p:nvPr/>
        </p:nvSpPr>
        <p:spPr bwMode="auto">
          <a:xfrm>
            <a:off x="1403350" y="188913"/>
            <a:ext cx="7164388" cy="549275"/>
          </a:xfrm>
          <a:prstGeom prst="rect">
            <a:avLst/>
          </a:prstGeom>
          <a:noFill/>
          <a:ln w="9525">
            <a:noFill/>
            <a:miter lim="800000"/>
            <a:headEnd/>
            <a:tailEnd/>
          </a:ln>
        </p:spPr>
        <p:txBody>
          <a:bodyPr anchor="ctr"/>
          <a:lstStyle/>
          <a:p>
            <a:pPr>
              <a:spcAft>
                <a:spcPts val="600"/>
              </a:spcAft>
            </a:pPr>
            <a:r>
              <a:rPr lang="pl-PL" sz="2000" dirty="0">
                <a:solidFill>
                  <a:schemeClr val="accent2"/>
                </a:solidFill>
              </a:rPr>
              <a:t/>
            </a:r>
            <a:br>
              <a:rPr lang="pl-PL" sz="2000" dirty="0">
                <a:solidFill>
                  <a:schemeClr val="accent2"/>
                </a:solidFill>
              </a:rPr>
            </a:br>
            <a:r>
              <a:rPr lang="pl-PL" sz="2000" dirty="0" smtClean="0">
                <a:solidFill>
                  <a:schemeClr val="bg1"/>
                </a:solidFill>
              </a:rPr>
              <a:t>Programy wpisują </a:t>
            </a:r>
            <a:r>
              <a:rPr lang="pl-PL" sz="2000" dirty="0">
                <a:solidFill>
                  <a:schemeClr val="bg1"/>
                </a:solidFill>
              </a:rPr>
              <a:t>się </a:t>
            </a:r>
            <a:r>
              <a:rPr lang="pl-PL" sz="2000" dirty="0" smtClean="0">
                <a:solidFill>
                  <a:schemeClr val="bg1"/>
                </a:solidFill>
              </a:rPr>
              <a:t>w ww. cele tematyczne</a:t>
            </a:r>
            <a:endParaRPr lang="en-GB" sz="2000" dirty="0">
              <a:solidFill>
                <a:schemeClr val="bg1"/>
              </a:solidFill>
            </a:endParaRPr>
          </a:p>
        </p:txBody>
      </p:sp>
      <p:pic>
        <p:nvPicPr>
          <p:cNvPr id="31748" name="Picture 4"/>
          <p:cNvPicPr>
            <a:picLocks noChangeAspect="1" noChangeArrowheads="1"/>
          </p:cNvPicPr>
          <p:nvPr/>
        </p:nvPicPr>
        <p:blipFill>
          <a:blip r:embed="rId2" cstate="print"/>
          <a:srcRect/>
          <a:stretch>
            <a:fillRect/>
          </a:stretch>
        </p:blipFill>
        <p:spPr bwMode="auto">
          <a:xfrm>
            <a:off x="0" y="836712"/>
            <a:ext cx="4860032" cy="986624"/>
          </a:xfrm>
          <a:prstGeom prst="rect">
            <a:avLst/>
          </a:prstGeom>
          <a:solidFill>
            <a:schemeClr val="accent1"/>
          </a:solid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p:cNvSpPr>
            <a:spLocks noGrp="1"/>
          </p:cNvSpPr>
          <p:nvPr>
            <p:ph type="title"/>
          </p:nvPr>
        </p:nvSpPr>
        <p:spPr/>
        <p:txBody>
          <a:bodyPr/>
          <a:lstStyle/>
          <a:p>
            <a:endParaRPr lang="pl-PL" smtClean="0"/>
          </a:p>
        </p:txBody>
      </p:sp>
      <p:sp>
        <p:nvSpPr>
          <p:cNvPr id="16387" name="Symbol zastępczy zawartości 2"/>
          <p:cNvSpPr>
            <a:spLocks noGrp="1"/>
          </p:cNvSpPr>
          <p:nvPr>
            <p:ph idx="1"/>
          </p:nvPr>
        </p:nvSpPr>
        <p:spPr>
          <a:xfrm>
            <a:off x="251520" y="1844823"/>
            <a:ext cx="8568952" cy="4032449"/>
          </a:xfrm>
        </p:spPr>
        <p:txBody>
          <a:bodyPr/>
          <a:lstStyle/>
          <a:p>
            <a:pPr>
              <a:buNone/>
            </a:pPr>
            <a:r>
              <a:rPr lang="pl-PL" sz="2000" b="1" dirty="0" smtClean="0"/>
              <a:t>9. Wzmocnienie strategicznej infrastruktury ochrony zdrowia</a:t>
            </a:r>
          </a:p>
          <a:p>
            <a:r>
              <a:rPr lang="pl-PL" sz="2000" dirty="0" smtClean="0"/>
              <a:t>wsparcie infrastruktury systemu państwowego ratownictwa medycznego;</a:t>
            </a:r>
          </a:p>
          <a:p>
            <a:r>
              <a:rPr lang="pl-PL" sz="2000" dirty="0" smtClean="0"/>
              <a:t>wsparcie infrastruktury szpitali ponadregionalnych i współpracujących z nimi jednostek diagnostycznych w zakresie chorób „aktywności zawodowej” i opieki nad matką i dzieckiem. </a:t>
            </a:r>
            <a:br>
              <a:rPr lang="pl-PL" sz="2000" dirty="0" smtClean="0"/>
            </a:br>
            <a:endParaRPr lang="pl-PL" sz="1600" i="1" dirty="0" smtClean="0"/>
          </a:p>
        </p:txBody>
      </p:sp>
      <p:sp>
        <p:nvSpPr>
          <p:cNvPr id="16388" name="Rectangle 2"/>
          <p:cNvSpPr>
            <a:spLocks noChangeArrowheads="1"/>
          </p:cNvSpPr>
          <p:nvPr/>
        </p:nvSpPr>
        <p:spPr bwMode="auto">
          <a:xfrm>
            <a:off x="1403350" y="188913"/>
            <a:ext cx="7164388" cy="549275"/>
          </a:xfrm>
          <a:prstGeom prst="rect">
            <a:avLst/>
          </a:prstGeom>
          <a:noFill/>
          <a:ln w="9525">
            <a:noFill/>
            <a:miter lim="800000"/>
            <a:headEnd/>
            <a:tailEnd/>
          </a:ln>
        </p:spPr>
        <p:txBody>
          <a:bodyPr anchor="ctr"/>
          <a:lstStyle/>
          <a:p>
            <a:pPr>
              <a:spcAft>
                <a:spcPts val="600"/>
              </a:spcAft>
            </a:pPr>
            <a:r>
              <a:rPr lang="pl-PL" sz="2000" dirty="0">
                <a:solidFill>
                  <a:schemeClr val="accent2"/>
                </a:solidFill>
              </a:rPr>
              <a:t/>
            </a:r>
            <a:br>
              <a:rPr lang="pl-PL" sz="2000" dirty="0">
                <a:solidFill>
                  <a:schemeClr val="accent2"/>
                </a:solidFill>
              </a:rPr>
            </a:br>
            <a:r>
              <a:rPr lang="pl-PL" sz="2000" dirty="0" smtClean="0">
                <a:solidFill>
                  <a:schemeClr val="bg1"/>
                </a:solidFill>
              </a:rPr>
              <a:t>Programy wpisują </a:t>
            </a:r>
            <a:r>
              <a:rPr lang="pl-PL" sz="2000" dirty="0">
                <a:solidFill>
                  <a:schemeClr val="bg1"/>
                </a:solidFill>
              </a:rPr>
              <a:t>się </a:t>
            </a:r>
            <a:r>
              <a:rPr lang="pl-PL" sz="2000" dirty="0" smtClean="0">
                <a:solidFill>
                  <a:schemeClr val="bg1"/>
                </a:solidFill>
              </a:rPr>
              <a:t>w ww. cele tematyczne</a:t>
            </a:r>
            <a:endParaRPr lang="en-GB" sz="2000" dirty="0">
              <a:solidFill>
                <a:schemeClr val="bg1"/>
              </a:solidFill>
            </a:endParaRPr>
          </a:p>
        </p:txBody>
      </p:sp>
      <p:pic>
        <p:nvPicPr>
          <p:cNvPr id="31748" name="Picture 4"/>
          <p:cNvPicPr>
            <a:picLocks noChangeAspect="1" noChangeArrowheads="1"/>
          </p:cNvPicPr>
          <p:nvPr/>
        </p:nvPicPr>
        <p:blipFill>
          <a:blip r:embed="rId2" cstate="print"/>
          <a:srcRect/>
          <a:stretch>
            <a:fillRect/>
          </a:stretch>
        </p:blipFill>
        <p:spPr bwMode="auto">
          <a:xfrm>
            <a:off x="0" y="836712"/>
            <a:ext cx="4860032" cy="986624"/>
          </a:xfrm>
          <a:prstGeom prst="rect">
            <a:avLst/>
          </a:prstGeom>
          <a:solidFill>
            <a:schemeClr val="accent1"/>
          </a:solid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p:cNvSpPr>
            <a:spLocks noGrp="1"/>
          </p:cNvSpPr>
          <p:nvPr>
            <p:ph type="title"/>
          </p:nvPr>
        </p:nvSpPr>
        <p:spPr/>
        <p:txBody>
          <a:bodyPr/>
          <a:lstStyle/>
          <a:p>
            <a:endParaRPr lang="pl-PL" smtClean="0"/>
          </a:p>
        </p:txBody>
      </p:sp>
      <p:sp>
        <p:nvSpPr>
          <p:cNvPr id="16387" name="Symbol zastępczy zawartości 2"/>
          <p:cNvSpPr>
            <a:spLocks noGrp="1"/>
          </p:cNvSpPr>
          <p:nvPr>
            <p:ph idx="1"/>
          </p:nvPr>
        </p:nvSpPr>
        <p:spPr>
          <a:xfrm>
            <a:off x="457200" y="1052513"/>
            <a:ext cx="8229600" cy="5073650"/>
          </a:xfrm>
        </p:spPr>
        <p:txBody>
          <a:bodyPr/>
          <a:lstStyle/>
          <a:p>
            <a:r>
              <a:rPr lang="pl-PL" sz="1700" i="1" dirty="0" smtClean="0"/>
              <a:t/>
            </a:r>
            <a:br>
              <a:rPr lang="pl-PL" sz="1700" i="1" dirty="0" smtClean="0"/>
            </a:br>
            <a:r>
              <a:rPr lang="pl-PL" sz="1700" i="1" dirty="0" smtClean="0"/>
              <a:t/>
            </a:r>
            <a:br>
              <a:rPr lang="pl-PL" sz="1700" i="1" dirty="0" smtClean="0"/>
            </a:br>
            <a:endParaRPr lang="pl-PL" sz="1700" i="1" dirty="0" smtClean="0"/>
          </a:p>
          <a:p>
            <a:r>
              <a:rPr lang="pl-PL" sz="2400" dirty="0" smtClean="0"/>
              <a:t>Celem </a:t>
            </a:r>
            <a:r>
              <a:rPr lang="pl-PL" sz="2400" b="1" dirty="0" smtClean="0"/>
              <a:t>programu operacyjnego dotyczącego innowacyjności, badań naukowych i ich powiązań ze sferą przedsiębiorstw </a:t>
            </a:r>
            <a:r>
              <a:rPr lang="pl-PL" sz="2400" dirty="0" smtClean="0"/>
              <a:t>będzie znaczące pobudzenie innowacyjności gospodarki, zwiększenie nakładów prywatnych na </a:t>
            </a:r>
            <a:r>
              <a:rPr lang="pl-PL" sz="2400" dirty="0" err="1" smtClean="0"/>
              <a:t>B+R</a:t>
            </a:r>
            <a:r>
              <a:rPr lang="pl-PL" sz="2400" dirty="0" smtClean="0"/>
              <a:t>, wsparcie przedsiębiorstw w obszarach innowacyjności i działalności badawczo-rozwojowej, podniesienie jakości i interdyscyplinarności badań naukowych. </a:t>
            </a:r>
            <a:r>
              <a:rPr lang="pl-PL" sz="1700" dirty="0" smtClean="0"/>
              <a:t/>
            </a:r>
            <a:br>
              <a:rPr lang="pl-PL" sz="1700" dirty="0" smtClean="0"/>
            </a:br>
            <a:r>
              <a:rPr lang="pl-PL" sz="1700" i="1" dirty="0" smtClean="0"/>
              <a:t>Program ten wpisuje się w cele tematyczne nr 1, 3 i 4.</a:t>
            </a:r>
          </a:p>
        </p:txBody>
      </p:sp>
      <p:sp>
        <p:nvSpPr>
          <p:cNvPr id="16388" name="Rectangle 2"/>
          <p:cNvSpPr>
            <a:spLocks noChangeArrowheads="1"/>
          </p:cNvSpPr>
          <p:nvPr/>
        </p:nvSpPr>
        <p:spPr bwMode="auto">
          <a:xfrm>
            <a:off x="1403350" y="188913"/>
            <a:ext cx="7164388" cy="549275"/>
          </a:xfrm>
          <a:prstGeom prst="rect">
            <a:avLst/>
          </a:prstGeom>
          <a:noFill/>
          <a:ln w="9525">
            <a:noFill/>
            <a:miter lim="800000"/>
            <a:headEnd/>
            <a:tailEnd/>
          </a:ln>
        </p:spPr>
        <p:txBody>
          <a:bodyPr anchor="ctr"/>
          <a:lstStyle/>
          <a:p>
            <a:pPr>
              <a:spcAft>
                <a:spcPts val="600"/>
              </a:spcAft>
            </a:pPr>
            <a:r>
              <a:rPr lang="pl-PL" sz="2000" dirty="0">
                <a:solidFill>
                  <a:schemeClr val="accent2"/>
                </a:solidFill>
              </a:rPr>
              <a:t/>
            </a:r>
            <a:br>
              <a:rPr lang="pl-PL" sz="2000" dirty="0">
                <a:solidFill>
                  <a:schemeClr val="accent2"/>
                </a:solidFill>
              </a:rPr>
            </a:br>
            <a:r>
              <a:rPr lang="pl-PL" sz="2000" dirty="0" smtClean="0">
                <a:solidFill>
                  <a:schemeClr val="bg1"/>
                </a:solidFill>
              </a:rPr>
              <a:t>Programy wpisują </a:t>
            </a:r>
            <a:r>
              <a:rPr lang="pl-PL" sz="2000" dirty="0">
                <a:solidFill>
                  <a:schemeClr val="bg1"/>
                </a:solidFill>
              </a:rPr>
              <a:t>się </a:t>
            </a:r>
            <a:r>
              <a:rPr lang="pl-PL" sz="2000" dirty="0" smtClean="0">
                <a:solidFill>
                  <a:schemeClr val="bg1"/>
                </a:solidFill>
              </a:rPr>
              <a:t>w ww. cele tematyczne</a:t>
            </a:r>
            <a:endParaRPr lang="en-GB" sz="2000" dirty="0">
              <a:solidFill>
                <a:schemeClr val="bg1"/>
              </a:solidFill>
            </a:endParaRPr>
          </a:p>
        </p:txBody>
      </p:sp>
      <p:pic>
        <p:nvPicPr>
          <p:cNvPr id="31749" name="Picture 5"/>
          <p:cNvPicPr>
            <a:picLocks noChangeAspect="1" noChangeArrowheads="1"/>
          </p:cNvPicPr>
          <p:nvPr/>
        </p:nvPicPr>
        <p:blipFill>
          <a:blip r:embed="rId2" cstate="print"/>
          <a:srcRect/>
          <a:stretch>
            <a:fillRect/>
          </a:stretch>
        </p:blipFill>
        <p:spPr bwMode="auto">
          <a:xfrm>
            <a:off x="0" y="1052735"/>
            <a:ext cx="4427984" cy="8261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772816"/>
            <a:ext cx="8229600" cy="4353347"/>
          </a:xfrm>
        </p:spPr>
        <p:txBody>
          <a:bodyPr/>
          <a:lstStyle/>
          <a:p>
            <a:r>
              <a:rPr lang="pl-PL" dirty="0" smtClean="0"/>
              <a:t>Program </a:t>
            </a:r>
            <a:r>
              <a:rPr lang="pl-PL" dirty="0" err="1" smtClean="0"/>
              <a:t>jednofunduszowy</a:t>
            </a:r>
            <a:r>
              <a:rPr lang="pl-PL" dirty="0" smtClean="0"/>
              <a:t> finansowany </a:t>
            </a:r>
            <a:br>
              <a:rPr lang="pl-PL" dirty="0" smtClean="0"/>
            </a:br>
            <a:r>
              <a:rPr lang="pl-PL" dirty="0" smtClean="0"/>
              <a:t>w całości ze środków Europejskiego Funduszu Rozwoju Regionalnego. </a:t>
            </a:r>
            <a:br>
              <a:rPr lang="pl-PL" dirty="0" smtClean="0"/>
            </a:br>
            <a:endParaRPr lang="pl-PL" dirty="0"/>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19</a:t>
            </a:fld>
            <a:endParaRPr lang="pl-PL"/>
          </a:p>
        </p:txBody>
      </p:sp>
      <p:sp>
        <p:nvSpPr>
          <p:cNvPr id="5" name="Tytuł 4"/>
          <p:cNvSpPr>
            <a:spLocks noGrp="1"/>
          </p:cNvSpPr>
          <p:nvPr>
            <p:ph type="title"/>
          </p:nvPr>
        </p:nvSpPr>
        <p:spPr/>
        <p:txBody>
          <a:bodyPr/>
          <a:lstStyle/>
          <a:p>
            <a:endParaRPr lang="pl-PL"/>
          </a:p>
        </p:txBody>
      </p:sp>
      <p:pic>
        <p:nvPicPr>
          <p:cNvPr id="6" name="Picture 5"/>
          <p:cNvPicPr>
            <a:picLocks noChangeAspect="1" noChangeArrowheads="1"/>
          </p:cNvPicPr>
          <p:nvPr/>
        </p:nvPicPr>
        <p:blipFill>
          <a:blip r:embed="rId2" cstate="print"/>
          <a:srcRect/>
          <a:stretch>
            <a:fillRect/>
          </a:stretch>
        </p:blipFill>
        <p:spPr bwMode="auto">
          <a:xfrm>
            <a:off x="0" y="919735"/>
            <a:ext cx="4427984" cy="82611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numeru slajdu 3"/>
          <p:cNvSpPr>
            <a:spLocks noGrp="1"/>
          </p:cNvSpPr>
          <p:nvPr>
            <p:ph type="sldNum" sz="quarter" idx="12"/>
          </p:nvPr>
        </p:nvSpPr>
        <p:spPr>
          <a:noFill/>
        </p:spPr>
        <p:txBody>
          <a:bodyPr/>
          <a:lstStyle/>
          <a:p>
            <a:fld id="{CD3D7B87-F81A-449C-8229-259C83E53FCB}" type="slidenum">
              <a:rPr lang="pl-PL" smtClean="0"/>
              <a:pPr/>
              <a:t>2</a:t>
            </a:fld>
            <a:endParaRPr lang="pl-PL" smtClean="0"/>
          </a:p>
        </p:txBody>
      </p:sp>
      <p:sp>
        <p:nvSpPr>
          <p:cNvPr id="4099" name="Rectangle 3"/>
          <p:cNvSpPr>
            <a:spLocks noChangeArrowheads="1"/>
          </p:cNvSpPr>
          <p:nvPr/>
        </p:nvSpPr>
        <p:spPr bwMode="auto">
          <a:xfrm>
            <a:off x="1331913" y="404813"/>
            <a:ext cx="7705725" cy="730250"/>
          </a:xfrm>
          <a:prstGeom prst="rect">
            <a:avLst/>
          </a:prstGeom>
          <a:noFill/>
          <a:ln w="9525">
            <a:noFill/>
            <a:miter lim="800000"/>
            <a:headEnd/>
            <a:tailEnd/>
          </a:ln>
        </p:spPr>
        <p:txBody>
          <a:bodyPr anchor="ctr"/>
          <a:lstStyle/>
          <a:p>
            <a:pPr eaLnBrk="1" hangingPunct="1">
              <a:spcAft>
                <a:spcPts val="600"/>
              </a:spcAft>
            </a:pPr>
            <a:r>
              <a:rPr lang="pl-PL" sz="2000">
                <a:solidFill>
                  <a:schemeClr val="bg1"/>
                </a:solidFill>
              </a:rPr>
              <a:t/>
            </a:r>
            <a:br>
              <a:rPr lang="pl-PL" sz="2000">
                <a:solidFill>
                  <a:schemeClr val="bg1"/>
                </a:solidFill>
              </a:rPr>
            </a:br>
            <a:r>
              <a:rPr lang="pl-PL" sz="2000">
                <a:solidFill>
                  <a:schemeClr val="bg1"/>
                </a:solidFill>
              </a:rPr>
              <a:t>Główne uwarunkowania europejskie</a:t>
            </a:r>
            <a:r>
              <a:rPr lang="pl-PL" sz="4000">
                <a:solidFill>
                  <a:schemeClr val="bg1"/>
                </a:solidFill>
              </a:rPr>
              <a:t/>
            </a:r>
            <a:br>
              <a:rPr lang="pl-PL" sz="4000">
                <a:solidFill>
                  <a:schemeClr val="bg1"/>
                </a:solidFill>
              </a:rPr>
            </a:br>
            <a:endParaRPr lang="pl-PL" sz="4000">
              <a:solidFill>
                <a:schemeClr val="bg1"/>
              </a:solidFill>
            </a:endParaRPr>
          </a:p>
        </p:txBody>
      </p:sp>
      <p:sp>
        <p:nvSpPr>
          <p:cNvPr id="4100" name="Rectangle 4"/>
          <p:cNvSpPr>
            <a:spLocks noChangeArrowheads="1"/>
          </p:cNvSpPr>
          <p:nvPr/>
        </p:nvSpPr>
        <p:spPr bwMode="auto">
          <a:xfrm>
            <a:off x="323850" y="1196975"/>
            <a:ext cx="8640763" cy="4103688"/>
          </a:xfrm>
          <a:prstGeom prst="rect">
            <a:avLst/>
          </a:prstGeom>
          <a:noFill/>
          <a:ln w="9525">
            <a:noFill/>
            <a:miter lim="800000"/>
            <a:headEnd/>
            <a:tailEnd/>
          </a:ln>
        </p:spPr>
        <p:txBody>
          <a:bodyPr/>
          <a:lstStyle/>
          <a:p>
            <a:pPr marL="257175" indent="-257175" eaLnBrk="1" hangingPunct="1">
              <a:lnSpc>
                <a:spcPct val="80000"/>
              </a:lnSpc>
              <a:spcBef>
                <a:spcPct val="10000"/>
              </a:spcBef>
              <a:buClr>
                <a:schemeClr val="accent2"/>
              </a:buClr>
              <a:buFont typeface="Wingdings" pitchFamily="2" charset="2"/>
              <a:buNone/>
            </a:pPr>
            <a:endParaRPr lang="pl-PL" sz="2400" b="1">
              <a:solidFill>
                <a:schemeClr val="accent2"/>
              </a:solidFill>
              <a:latin typeface="Arial Narrow" pitchFamily="34" charset="0"/>
            </a:endParaRPr>
          </a:p>
          <a:p>
            <a:pPr marL="257175" indent="-257175" eaLnBrk="1" hangingPunct="1">
              <a:lnSpc>
                <a:spcPct val="80000"/>
              </a:lnSpc>
              <a:spcBef>
                <a:spcPct val="10000"/>
              </a:spcBef>
              <a:buClr>
                <a:schemeClr val="accent2"/>
              </a:buClr>
              <a:buFontTx/>
              <a:buBlip>
                <a:blip r:embed="rId2"/>
              </a:buBlip>
            </a:pPr>
            <a:endParaRPr lang="pl-PL" sz="2400">
              <a:solidFill>
                <a:schemeClr val="accent2"/>
              </a:solidFill>
              <a:latin typeface="Arial Narrow" pitchFamily="34" charset="0"/>
            </a:endParaRPr>
          </a:p>
          <a:p>
            <a:pPr marL="257175" indent="-257175" eaLnBrk="1" hangingPunct="1">
              <a:lnSpc>
                <a:spcPct val="80000"/>
              </a:lnSpc>
              <a:spcBef>
                <a:spcPct val="10000"/>
              </a:spcBef>
              <a:buClr>
                <a:schemeClr val="accent2"/>
              </a:buClr>
              <a:buFontTx/>
              <a:buBlip>
                <a:blip r:embed="rId2"/>
              </a:buBlip>
            </a:pPr>
            <a:r>
              <a:rPr lang="pl-PL" sz="2400">
                <a:solidFill>
                  <a:schemeClr val="accent2"/>
                </a:solidFill>
                <a:latin typeface="Arial Narrow" pitchFamily="34" charset="0"/>
              </a:rPr>
              <a:t>Zintegrowane podejście – objęcie Wspólnymi Ramami Strategicznymi polityki spójności, wspólnej polityki rolnej i wspólnej polityki rybackiej;</a:t>
            </a:r>
          </a:p>
          <a:p>
            <a:pPr marL="257175" indent="-257175" eaLnBrk="1" hangingPunct="1">
              <a:lnSpc>
                <a:spcPct val="80000"/>
              </a:lnSpc>
              <a:spcBef>
                <a:spcPct val="10000"/>
              </a:spcBef>
              <a:buClr>
                <a:schemeClr val="accent2"/>
              </a:buClr>
              <a:buFontTx/>
              <a:buBlip>
                <a:blip r:embed="rId2"/>
              </a:buBlip>
            </a:pPr>
            <a:endParaRPr lang="pl-PL" sz="2400">
              <a:solidFill>
                <a:schemeClr val="accent2"/>
              </a:solidFill>
              <a:latin typeface="Arial Narrow" pitchFamily="34" charset="0"/>
            </a:endParaRPr>
          </a:p>
          <a:p>
            <a:pPr marL="257175" indent="-257175" eaLnBrk="1" hangingPunct="1">
              <a:lnSpc>
                <a:spcPct val="80000"/>
              </a:lnSpc>
              <a:spcBef>
                <a:spcPct val="10000"/>
              </a:spcBef>
              <a:buClr>
                <a:schemeClr val="accent2"/>
              </a:buClr>
              <a:buFontTx/>
              <a:buBlip>
                <a:blip r:embed="rId2"/>
              </a:buBlip>
            </a:pPr>
            <a:r>
              <a:rPr lang="pl-PL" sz="2400">
                <a:solidFill>
                  <a:schemeClr val="accent2"/>
                </a:solidFill>
                <a:latin typeface="Arial Narrow" pitchFamily="34" charset="0"/>
              </a:rPr>
              <a:t>Ukierunkowanie na rezultaty – wprowadzenie warunków ex-ante, które kładą nacisk na wartość dodaną inwestycji współfinansowanych z funduszy europejskich; </a:t>
            </a:r>
          </a:p>
          <a:p>
            <a:pPr marL="257175" indent="-257175" eaLnBrk="1" hangingPunct="1">
              <a:lnSpc>
                <a:spcPct val="80000"/>
              </a:lnSpc>
              <a:spcBef>
                <a:spcPct val="10000"/>
              </a:spcBef>
              <a:buClr>
                <a:schemeClr val="accent2"/>
              </a:buClr>
            </a:pPr>
            <a:endParaRPr lang="pl-PL" sz="2400">
              <a:solidFill>
                <a:schemeClr val="accent2"/>
              </a:solidFill>
              <a:latin typeface="Arial Narrow" pitchFamily="34" charset="0"/>
            </a:endParaRPr>
          </a:p>
          <a:p>
            <a:pPr marL="257175" indent="-257175" eaLnBrk="1" hangingPunct="1">
              <a:lnSpc>
                <a:spcPct val="80000"/>
              </a:lnSpc>
              <a:spcBef>
                <a:spcPct val="10000"/>
              </a:spcBef>
              <a:buClr>
                <a:schemeClr val="accent2"/>
              </a:buClr>
              <a:buFontTx/>
              <a:buBlip>
                <a:blip r:embed="rId2"/>
              </a:buBlip>
            </a:pPr>
            <a:r>
              <a:rPr lang="pl-PL" sz="2400">
                <a:solidFill>
                  <a:schemeClr val="accent2"/>
                </a:solidFill>
                <a:latin typeface="Arial Narrow" pitchFamily="34" charset="0"/>
              </a:rPr>
              <a:t>Uwzględnienie wymiaru terytorialnego– lepsze wykorzystanie potencjałów poszczególnych terytoriów;</a:t>
            </a:r>
          </a:p>
          <a:p>
            <a:pPr marL="257175" indent="-257175" eaLnBrk="1" hangingPunct="1">
              <a:lnSpc>
                <a:spcPct val="80000"/>
              </a:lnSpc>
              <a:spcBef>
                <a:spcPct val="10000"/>
              </a:spcBef>
              <a:buClr>
                <a:schemeClr val="accent2"/>
              </a:buClr>
            </a:pPr>
            <a:endParaRPr lang="pl-PL" sz="2400">
              <a:solidFill>
                <a:schemeClr val="accent2"/>
              </a:solidFill>
              <a:latin typeface="Arial Narrow" pitchFamily="34" charset="0"/>
            </a:endParaRPr>
          </a:p>
          <a:p>
            <a:pPr marL="257175" indent="-257175" eaLnBrk="1" hangingPunct="1">
              <a:lnSpc>
                <a:spcPct val="80000"/>
              </a:lnSpc>
              <a:spcBef>
                <a:spcPct val="10000"/>
              </a:spcBef>
              <a:buClr>
                <a:schemeClr val="accent2"/>
              </a:buClr>
              <a:buFontTx/>
              <a:buBlip>
                <a:blip r:embed="rId2"/>
              </a:buBlip>
            </a:pPr>
            <a:r>
              <a:rPr lang="pl-PL" sz="2400">
                <a:solidFill>
                  <a:schemeClr val="accent2"/>
                </a:solidFill>
                <a:latin typeface="Arial Narrow" pitchFamily="34" charset="0"/>
              </a:rPr>
              <a:t>Koncentracja tematyczna – ukierunkowanie wsparcia z  funduszy WRS na celach wskazanych w Strategii Europa 2020</a:t>
            </a:r>
            <a:r>
              <a:rPr lang="pl-PL" sz="2400">
                <a:solidFill>
                  <a:schemeClr val="accent2"/>
                </a:solidFill>
              </a:rPr>
              <a:t>.</a:t>
            </a:r>
          </a:p>
        </p:txBody>
      </p:sp>
      <p:sp>
        <p:nvSpPr>
          <p:cNvPr id="4101" name="Text Box 5"/>
          <p:cNvSpPr txBox="1">
            <a:spLocks noChangeArrowheads="1"/>
          </p:cNvSpPr>
          <p:nvPr/>
        </p:nvSpPr>
        <p:spPr bwMode="auto">
          <a:xfrm>
            <a:off x="323850" y="3860800"/>
            <a:ext cx="7991475" cy="304800"/>
          </a:xfrm>
          <a:prstGeom prst="rect">
            <a:avLst/>
          </a:prstGeom>
          <a:noFill/>
          <a:ln w="19050" algn="ctr">
            <a:noFill/>
            <a:miter lim="800000"/>
            <a:headEnd/>
            <a:tailEnd/>
          </a:ln>
        </p:spPr>
        <p:txBody>
          <a:bodyPr>
            <a:spAutoFit/>
          </a:bodyPr>
          <a:lstStyle/>
          <a:p>
            <a:pPr algn="ctr" eaLnBrk="1" hangingPunct="1">
              <a:spcBef>
                <a:spcPct val="50000"/>
              </a:spcBef>
            </a:pPr>
            <a:endParaRPr lang="en-US" sz="1400">
              <a:solidFill>
                <a:schemeClr val="accent2"/>
              </a:solidFill>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28800"/>
            <a:ext cx="8229600" cy="4497363"/>
          </a:xfrm>
        </p:spPr>
        <p:txBody>
          <a:bodyPr/>
          <a:lstStyle/>
          <a:p>
            <a:r>
              <a:rPr lang="pl-PL" sz="2400" b="1" dirty="0" smtClean="0"/>
              <a:t>Wsparcie prowadzenia prac </a:t>
            </a:r>
            <a:r>
              <a:rPr lang="pl-PL" sz="2400" b="1" dirty="0" err="1" smtClean="0"/>
              <a:t>B+R</a:t>
            </a:r>
            <a:r>
              <a:rPr lang="pl-PL" sz="2400" b="1" dirty="0" smtClean="0"/>
              <a:t> przez przedsiębiorstwa</a:t>
            </a:r>
          </a:p>
          <a:p>
            <a:pPr lvl="1"/>
            <a:r>
              <a:rPr lang="pl-PL" sz="1800" b="1" dirty="0" smtClean="0"/>
              <a:t>Projekty </a:t>
            </a:r>
            <a:r>
              <a:rPr lang="pl-PL" sz="1800" b="1" dirty="0" err="1" smtClean="0"/>
              <a:t>B+R</a:t>
            </a:r>
            <a:r>
              <a:rPr lang="pl-PL" sz="1800" b="1" dirty="0" smtClean="0"/>
              <a:t> przedsiębiorstw</a:t>
            </a:r>
          </a:p>
          <a:p>
            <a:pPr lvl="1"/>
            <a:r>
              <a:rPr lang="pl-PL" sz="1800" b="1" dirty="0" smtClean="0"/>
              <a:t>Prace </a:t>
            </a:r>
            <a:r>
              <a:rPr lang="pl-PL" sz="1800" b="1" dirty="0" err="1" smtClean="0"/>
              <a:t>B+R</a:t>
            </a:r>
            <a:r>
              <a:rPr lang="pl-PL" sz="1800" b="1" dirty="0" smtClean="0"/>
              <a:t> finansowane z udziałem funduszy kapitałowych</a:t>
            </a:r>
          </a:p>
          <a:p>
            <a:pPr lvl="1"/>
            <a:r>
              <a:rPr lang="pl-PL" sz="1800" b="1" dirty="0" smtClean="0"/>
              <a:t>Sektorowe programy </a:t>
            </a:r>
            <a:r>
              <a:rPr lang="pl-PL" sz="1800" b="1" dirty="0" err="1" smtClean="0"/>
              <a:t>B+R</a:t>
            </a:r>
            <a:endParaRPr lang="pl-PL" sz="1800" b="1" dirty="0" smtClean="0"/>
          </a:p>
          <a:p>
            <a:r>
              <a:rPr lang="pl-PL" sz="2400" b="1" dirty="0" smtClean="0"/>
              <a:t>Wsparcie otoczenia i potencjału przedsiębiorstw do prowadzenia działalności </a:t>
            </a:r>
            <a:r>
              <a:rPr lang="pl-PL" sz="2400" b="1" dirty="0" err="1" smtClean="0"/>
              <a:t>B+R+I</a:t>
            </a:r>
            <a:endParaRPr lang="pl-PL" sz="2400" b="1" dirty="0" smtClean="0"/>
          </a:p>
          <a:p>
            <a:pPr lvl="1"/>
            <a:r>
              <a:rPr lang="pl-PL" sz="1800" b="1" dirty="0" smtClean="0"/>
              <a:t>Wsparcie inwestycji w infrastrukturę </a:t>
            </a:r>
            <a:r>
              <a:rPr lang="pl-PL" sz="1800" b="1" dirty="0" err="1" smtClean="0"/>
              <a:t>B+R</a:t>
            </a:r>
            <a:r>
              <a:rPr lang="pl-PL" sz="1800" b="1" dirty="0" smtClean="0"/>
              <a:t> przedsiębiorstw</a:t>
            </a:r>
          </a:p>
          <a:p>
            <a:pPr lvl="1"/>
            <a:r>
              <a:rPr lang="pl-PL" sz="1800" b="1" dirty="0" smtClean="0"/>
              <a:t>Otwarte innowacje - wspieranie transferu technologii</a:t>
            </a:r>
          </a:p>
          <a:p>
            <a:pPr lvl="1"/>
            <a:r>
              <a:rPr lang="pl-PL" sz="1800" b="1" dirty="0" smtClean="0"/>
              <a:t>Proinnowacyjne usługi dla przedsiębiorstw</a:t>
            </a:r>
          </a:p>
          <a:p>
            <a:r>
              <a:rPr lang="pl-PL" sz="2400" b="1" dirty="0" smtClean="0"/>
              <a:t>Zwiększenie intensywności współpracy w ramach krajowego systemu innowacji</a:t>
            </a:r>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20</a:t>
            </a:fld>
            <a:endParaRPr lang="pl-PL"/>
          </a:p>
        </p:txBody>
      </p:sp>
      <p:sp>
        <p:nvSpPr>
          <p:cNvPr id="5" name="Tytuł 4"/>
          <p:cNvSpPr>
            <a:spLocks noGrp="1"/>
          </p:cNvSpPr>
          <p:nvPr>
            <p:ph type="title"/>
          </p:nvPr>
        </p:nvSpPr>
        <p:spPr/>
        <p:txBody>
          <a:bodyPr/>
          <a:lstStyle/>
          <a:p>
            <a:endParaRPr lang="pl-PL"/>
          </a:p>
        </p:txBody>
      </p:sp>
      <p:pic>
        <p:nvPicPr>
          <p:cNvPr id="6" name="Picture 5"/>
          <p:cNvPicPr>
            <a:picLocks noChangeAspect="1" noChangeArrowheads="1"/>
          </p:cNvPicPr>
          <p:nvPr/>
        </p:nvPicPr>
        <p:blipFill>
          <a:blip r:embed="rId2" cstate="print"/>
          <a:srcRect/>
          <a:stretch>
            <a:fillRect/>
          </a:stretch>
        </p:blipFill>
        <p:spPr bwMode="auto">
          <a:xfrm>
            <a:off x="0" y="836712"/>
            <a:ext cx="4427984" cy="82611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556792"/>
            <a:ext cx="8363272" cy="4569371"/>
          </a:xfrm>
        </p:spPr>
        <p:txBody>
          <a:bodyPr/>
          <a:lstStyle/>
          <a:p>
            <a:r>
              <a:rPr lang="pl-PL" sz="2400" b="1" dirty="0" smtClean="0"/>
              <a:t>Wsparcie innowacji w przedsiębiorstwach</a:t>
            </a:r>
          </a:p>
          <a:p>
            <a:pPr lvl="1"/>
            <a:r>
              <a:rPr lang="pl-PL" sz="1800" b="1" dirty="0" smtClean="0"/>
              <a:t>Wsparcie wdrożeń wyników prac </a:t>
            </a:r>
            <a:r>
              <a:rPr lang="pl-PL" sz="1800" b="1" dirty="0" err="1" smtClean="0"/>
              <a:t>B+R</a:t>
            </a:r>
            <a:endParaRPr lang="pl-PL" sz="1800" b="1" dirty="0" smtClean="0"/>
          </a:p>
          <a:p>
            <a:pPr lvl="1"/>
            <a:r>
              <a:rPr lang="pl-PL" sz="1800" b="1" dirty="0" smtClean="0"/>
              <a:t>Wsparcie promocji oraz internacjonalizacji innowacyjnych przedsiębiorstw</a:t>
            </a:r>
          </a:p>
          <a:p>
            <a:pPr lvl="1"/>
            <a:r>
              <a:rPr lang="pl-PL" sz="1800" b="1" dirty="0" smtClean="0"/>
              <a:t>Instrumenty finansowe</a:t>
            </a:r>
          </a:p>
          <a:p>
            <a:r>
              <a:rPr lang="pl-PL" sz="2400" b="1" dirty="0" smtClean="0"/>
              <a:t>Zwiększenie potencjału naukowo-badawczego</a:t>
            </a:r>
          </a:p>
          <a:p>
            <a:pPr lvl="1"/>
            <a:r>
              <a:rPr lang="pl-PL" sz="1800" b="1" dirty="0" smtClean="0"/>
              <a:t>Badania naukowe i prace rozwojowe</a:t>
            </a:r>
          </a:p>
          <a:p>
            <a:r>
              <a:rPr lang="pl-PL" sz="2400" b="1" dirty="0" smtClean="0"/>
              <a:t>Rozwój nowoczesnej infrastruktury badawczej sektora nauki</a:t>
            </a:r>
          </a:p>
          <a:p>
            <a:r>
              <a:rPr lang="pl-PL" sz="2400" b="1" dirty="0" smtClean="0"/>
              <a:t>Wsparcie powstawania międzynarodowych agend badawczych</a:t>
            </a:r>
          </a:p>
          <a:p>
            <a:r>
              <a:rPr lang="pl-PL" sz="2400" b="1" dirty="0" smtClean="0"/>
              <a:t>Zwiększenie potencjału kadrowego sektora </a:t>
            </a:r>
            <a:r>
              <a:rPr lang="pl-PL" sz="2400" b="1" dirty="0" err="1" smtClean="0"/>
              <a:t>B+R</a:t>
            </a:r>
            <a:endParaRPr lang="pl-PL" sz="2400" b="1" dirty="0" smtClean="0"/>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21</a:t>
            </a:fld>
            <a:endParaRPr lang="pl-PL"/>
          </a:p>
        </p:txBody>
      </p:sp>
      <p:sp>
        <p:nvSpPr>
          <p:cNvPr id="5" name="Tytuł 4"/>
          <p:cNvSpPr>
            <a:spLocks noGrp="1"/>
          </p:cNvSpPr>
          <p:nvPr>
            <p:ph type="title"/>
          </p:nvPr>
        </p:nvSpPr>
        <p:spPr/>
        <p:txBody>
          <a:bodyPr/>
          <a:lstStyle/>
          <a:p>
            <a:endParaRPr lang="pl-PL"/>
          </a:p>
        </p:txBody>
      </p:sp>
      <p:pic>
        <p:nvPicPr>
          <p:cNvPr id="6" name="Picture 5"/>
          <p:cNvPicPr>
            <a:picLocks noChangeAspect="1" noChangeArrowheads="1"/>
          </p:cNvPicPr>
          <p:nvPr/>
        </p:nvPicPr>
        <p:blipFill>
          <a:blip r:embed="rId2" cstate="print"/>
          <a:srcRect/>
          <a:stretch>
            <a:fillRect/>
          </a:stretch>
        </p:blipFill>
        <p:spPr bwMode="auto">
          <a:xfrm>
            <a:off x="0" y="820087"/>
            <a:ext cx="4427984" cy="82611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556792"/>
            <a:ext cx="8363272" cy="4569371"/>
          </a:xfrm>
        </p:spPr>
        <p:txBody>
          <a:bodyPr/>
          <a:lstStyle/>
          <a:p>
            <a:pPr>
              <a:buNone/>
            </a:pPr>
            <a:r>
              <a:rPr lang="pl-PL" sz="2400" b="1" u="sng" dirty="0" smtClean="0"/>
              <a:t>Wsparcie prowadzenia prac </a:t>
            </a:r>
            <a:r>
              <a:rPr lang="pl-PL" sz="2400" b="1" u="sng" dirty="0" err="1" smtClean="0"/>
              <a:t>B+R</a:t>
            </a:r>
            <a:r>
              <a:rPr lang="pl-PL" sz="2400" b="1" u="sng" dirty="0" smtClean="0"/>
              <a:t> przez przedsiębiorstwa</a:t>
            </a:r>
          </a:p>
          <a:p>
            <a:r>
              <a:rPr lang="pl-PL" sz="2400" b="1" dirty="0" smtClean="0">
                <a:solidFill>
                  <a:srgbClr val="00B050"/>
                </a:solidFill>
              </a:rPr>
              <a:t>Projekty </a:t>
            </a:r>
            <a:r>
              <a:rPr lang="pl-PL" sz="2400" b="1" dirty="0" err="1" smtClean="0">
                <a:solidFill>
                  <a:srgbClr val="00B050"/>
                </a:solidFill>
              </a:rPr>
              <a:t>B+R</a:t>
            </a:r>
            <a:r>
              <a:rPr lang="pl-PL" sz="2400" b="1" dirty="0" smtClean="0">
                <a:solidFill>
                  <a:srgbClr val="00B050"/>
                </a:solidFill>
              </a:rPr>
              <a:t> przedsiębiorstw</a:t>
            </a:r>
          </a:p>
          <a:p>
            <a:pPr lvl="1"/>
            <a:r>
              <a:rPr lang="pl-PL" sz="1800" dirty="0" smtClean="0">
                <a:solidFill>
                  <a:srgbClr val="00B050"/>
                </a:solidFill>
              </a:rPr>
              <a:t>Wsparcie obejmuje realizację przez przedsiębiorstwo (samodzielnie lub jako lidera konsorcjum) badań, głównie badań przemysłowych lub eksperymentalnych prac rozwojowych w celu opracowania nowych lub istotnie ulepszonych rozwiązań, łącznie z przygotowaniem prototypów doświadczalnych oraz instalacji pilotażowych.</a:t>
            </a:r>
          </a:p>
          <a:p>
            <a:pPr lvl="1"/>
            <a:r>
              <a:rPr lang="pl-PL" sz="1800" dirty="0" smtClean="0">
                <a:solidFill>
                  <a:srgbClr val="00B050"/>
                </a:solidFill>
              </a:rPr>
              <a:t>W zakresie finansowania prac </a:t>
            </a:r>
            <a:r>
              <a:rPr lang="pl-PL" sz="1800" dirty="0" err="1" smtClean="0">
                <a:solidFill>
                  <a:srgbClr val="00B050"/>
                </a:solidFill>
              </a:rPr>
              <a:t>B+R</a:t>
            </a:r>
            <a:r>
              <a:rPr lang="pl-PL" sz="1800" dirty="0" smtClean="0">
                <a:solidFill>
                  <a:srgbClr val="00B050"/>
                </a:solidFill>
              </a:rPr>
              <a:t> przez przedsiębiorstwa odrębnych schematem finansowania mogą być objęte projekty dotyczące realizacji przez przedsiębiorstwo lub konsorcjum z udziałem przedsiębiorstwa prac badawczo-rozwojowych związanych z wytworzeniem instalacji pilotażowej/demonstracyjnej</a:t>
            </a:r>
            <a:r>
              <a:rPr lang="pl-PL" sz="1600" dirty="0" smtClean="0"/>
              <a:t>.</a:t>
            </a:r>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22</a:t>
            </a:fld>
            <a:endParaRPr lang="pl-PL"/>
          </a:p>
        </p:txBody>
      </p:sp>
      <p:sp>
        <p:nvSpPr>
          <p:cNvPr id="5" name="Tytuł 4"/>
          <p:cNvSpPr>
            <a:spLocks noGrp="1"/>
          </p:cNvSpPr>
          <p:nvPr>
            <p:ph type="title"/>
          </p:nvPr>
        </p:nvSpPr>
        <p:spPr/>
        <p:txBody>
          <a:bodyPr anchor="b"/>
          <a:lstStyle/>
          <a:p>
            <a:pPr algn="r"/>
            <a:r>
              <a:rPr lang="pl-PL" sz="2800" b="1" dirty="0" smtClean="0"/>
              <a:t>(1/2)</a:t>
            </a:r>
            <a:endParaRPr lang="pl-PL" sz="2800" dirty="0"/>
          </a:p>
        </p:txBody>
      </p:sp>
      <p:pic>
        <p:nvPicPr>
          <p:cNvPr id="6" name="Picture 5"/>
          <p:cNvPicPr>
            <a:picLocks noChangeAspect="1" noChangeArrowheads="1"/>
          </p:cNvPicPr>
          <p:nvPr/>
        </p:nvPicPr>
        <p:blipFill>
          <a:blip r:embed="rId2" cstate="print"/>
          <a:srcRect/>
          <a:stretch>
            <a:fillRect/>
          </a:stretch>
        </p:blipFill>
        <p:spPr bwMode="auto">
          <a:xfrm>
            <a:off x="0" y="820087"/>
            <a:ext cx="4427984" cy="82611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556792"/>
            <a:ext cx="8363272" cy="4569371"/>
          </a:xfrm>
        </p:spPr>
        <p:txBody>
          <a:bodyPr/>
          <a:lstStyle/>
          <a:p>
            <a:pPr>
              <a:buNone/>
            </a:pPr>
            <a:r>
              <a:rPr lang="pl-PL" sz="2400" b="1" u="sng" dirty="0" smtClean="0"/>
              <a:t>Wsparcie prowadzenia prac </a:t>
            </a:r>
            <a:r>
              <a:rPr lang="pl-PL" sz="2400" b="1" u="sng" dirty="0" err="1" smtClean="0"/>
              <a:t>B+R</a:t>
            </a:r>
            <a:r>
              <a:rPr lang="pl-PL" sz="2400" b="1" u="sng" dirty="0" smtClean="0"/>
              <a:t> przez przedsiębiorstwa</a:t>
            </a:r>
          </a:p>
          <a:p>
            <a:r>
              <a:rPr lang="pl-PL" sz="2400" b="1" dirty="0" smtClean="0"/>
              <a:t>Prace </a:t>
            </a:r>
            <a:r>
              <a:rPr lang="pl-PL" sz="2400" b="1" dirty="0" err="1" smtClean="0"/>
              <a:t>B+R</a:t>
            </a:r>
            <a:r>
              <a:rPr lang="pl-PL" sz="2400" b="1" dirty="0" smtClean="0"/>
              <a:t> finansowane z udziałem funduszy kapitałowych</a:t>
            </a:r>
          </a:p>
          <a:p>
            <a:pPr lvl="1"/>
            <a:r>
              <a:rPr lang="pl-PL" sz="1600" dirty="0" smtClean="0"/>
              <a:t>Wsparcie kierowane jest do przedsiębiorstw znajdujących się na wczesnym etapie rozwoju i prowadzących prace </a:t>
            </a:r>
            <a:r>
              <a:rPr lang="pl-PL" sz="1600" dirty="0" err="1" smtClean="0"/>
              <a:t>B+R</a:t>
            </a:r>
            <a:r>
              <a:rPr lang="pl-PL" sz="1600" dirty="0" smtClean="0"/>
              <a:t> w obszarze zaawansowanych technologii. Celem jest wspieranie procesu komercjalizacji wyników prac </a:t>
            </a:r>
            <a:r>
              <a:rPr lang="pl-PL" sz="1600" dirty="0" err="1" smtClean="0"/>
              <a:t>B+R</a:t>
            </a:r>
            <a:r>
              <a:rPr lang="pl-PL" sz="1600" dirty="0" smtClean="0"/>
              <a:t> z udziałem funduszy </a:t>
            </a:r>
            <a:r>
              <a:rPr lang="pl-PL" sz="1600" dirty="0" err="1" smtClean="0"/>
              <a:t>venture</a:t>
            </a:r>
            <a:r>
              <a:rPr lang="pl-PL" sz="1600" dirty="0" smtClean="0"/>
              <a:t> capital.</a:t>
            </a:r>
          </a:p>
          <a:p>
            <a:r>
              <a:rPr lang="pl-PL" sz="2400" b="1" dirty="0" smtClean="0">
                <a:solidFill>
                  <a:srgbClr val="00B050"/>
                </a:solidFill>
              </a:rPr>
              <a:t>Sektorowe programy </a:t>
            </a:r>
            <a:r>
              <a:rPr lang="pl-PL" sz="2400" b="1" dirty="0" err="1" smtClean="0">
                <a:solidFill>
                  <a:srgbClr val="00B050"/>
                </a:solidFill>
              </a:rPr>
              <a:t>B+R</a:t>
            </a:r>
            <a:endParaRPr lang="pl-PL" sz="2400" b="1" dirty="0" smtClean="0">
              <a:solidFill>
                <a:srgbClr val="00B050"/>
              </a:solidFill>
            </a:endParaRPr>
          </a:p>
          <a:p>
            <a:pPr lvl="1"/>
            <a:r>
              <a:rPr lang="pl-PL" sz="1600" dirty="0" smtClean="0">
                <a:solidFill>
                  <a:srgbClr val="00B050"/>
                </a:solidFill>
              </a:rPr>
              <a:t>Programy sektorowe służą realizacji dużych przedsięwzięć </a:t>
            </a:r>
            <a:r>
              <a:rPr lang="pl-PL" sz="1600" dirty="0" err="1" smtClean="0">
                <a:solidFill>
                  <a:srgbClr val="00B050"/>
                </a:solidFill>
              </a:rPr>
              <a:t>B+R</a:t>
            </a:r>
            <a:r>
              <a:rPr lang="pl-PL" sz="1600" dirty="0" smtClean="0">
                <a:solidFill>
                  <a:srgbClr val="00B050"/>
                </a:solidFill>
              </a:rPr>
              <a:t>, istotnych dla rozwoju poszczególnych branż/sektorów gospodarki. W programach sektorowych inicjatorem wspólnego przedsięwzięcia jest grupa przedsiębiorstw, które występują w imieniu branży, przedstawiając zarys agendy badawczej wraz z konkretnym zapotrzebowaniem sektora na prace </a:t>
            </a:r>
            <a:r>
              <a:rPr lang="pl-PL" sz="1600" dirty="0" err="1" smtClean="0">
                <a:solidFill>
                  <a:srgbClr val="00B050"/>
                </a:solidFill>
              </a:rPr>
              <a:t>B+R</a:t>
            </a:r>
            <a:r>
              <a:rPr lang="pl-PL" sz="1600" dirty="0" smtClean="0">
                <a:solidFill>
                  <a:srgbClr val="00B050"/>
                </a:solidFill>
              </a:rPr>
              <a:t>. W ramach programów sektorowych przedsiębiorstwa mogą współpracować z sektorem nauki (nie jest jednak konieczna współpraca w ramach konsorcjum).</a:t>
            </a:r>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23</a:t>
            </a:fld>
            <a:endParaRPr lang="pl-PL"/>
          </a:p>
        </p:txBody>
      </p:sp>
      <p:sp>
        <p:nvSpPr>
          <p:cNvPr id="5" name="Tytuł 4"/>
          <p:cNvSpPr>
            <a:spLocks noGrp="1"/>
          </p:cNvSpPr>
          <p:nvPr>
            <p:ph type="title"/>
          </p:nvPr>
        </p:nvSpPr>
        <p:spPr/>
        <p:txBody>
          <a:bodyPr anchor="b"/>
          <a:lstStyle/>
          <a:p>
            <a:pPr algn="r"/>
            <a:r>
              <a:rPr lang="pl-PL" sz="2400" b="1" dirty="0" smtClean="0"/>
              <a:t>(2/</a:t>
            </a:r>
            <a:r>
              <a:rPr lang="pl-PL" sz="2400" b="1" dirty="0" err="1" smtClean="0"/>
              <a:t>2</a:t>
            </a:r>
            <a:r>
              <a:rPr lang="pl-PL" sz="2400" b="1" dirty="0" smtClean="0"/>
              <a:t>)</a:t>
            </a:r>
            <a:endParaRPr lang="pl-PL" sz="2400" dirty="0"/>
          </a:p>
        </p:txBody>
      </p:sp>
      <p:pic>
        <p:nvPicPr>
          <p:cNvPr id="6" name="Picture 5"/>
          <p:cNvPicPr>
            <a:picLocks noChangeAspect="1" noChangeArrowheads="1"/>
          </p:cNvPicPr>
          <p:nvPr/>
        </p:nvPicPr>
        <p:blipFill>
          <a:blip r:embed="rId2" cstate="print"/>
          <a:srcRect/>
          <a:stretch>
            <a:fillRect/>
          </a:stretch>
        </p:blipFill>
        <p:spPr bwMode="auto">
          <a:xfrm>
            <a:off x="0" y="820087"/>
            <a:ext cx="4427984" cy="82611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556792"/>
            <a:ext cx="9144000" cy="4569371"/>
          </a:xfrm>
        </p:spPr>
        <p:txBody>
          <a:bodyPr/>
          <a:lstStyle/>
          <a:p>
            <a:pPr>
              <a:buNone/>
            </a:pPr>
            <a:r>
              <a:rPr lang="pl-PL" sz="2400" b="1" dirty="0" smtClean="0"/>
              <a:t>	</a:t>
            </a:r>
            <a:r>
              <a:rPr lang="pl-PL" sz="2400" b="1" u="sng" dirty="0" smtClean="0"/>
              <a:t>Wsparcie otoczenia i potencjału przedsiębiorstw do prowadzenia działalności </a:t>
            </a:r>
            <a:r>
              <a:rPr lang="pl-PL" sz="2400" b="1" u="sng" dirty="0" err="1" smtClean="0"/>
              <a:t>B+R+I</a:t>
            </a:r>
            <a:endParaRPr lang="pl-PL" sz="2400" b="1" u="sng" dirty="0" smtClean="0"/>
          </a:p>
          <a:p>
            <a:r>
              <a:rPr lang="pl-PL" sz="2000" b="1" dirty="0" smtClean="0">
                <a:solidFill>
                  <a:srgbClr val="00B050"/>
                </a:solidFill>
              </a:rPr>
              <a:t>Wsparcie inwestycji w infrastrukturę </a:t>
            </a:r>
            <a:r>
              <a:rPr lang="pl-PL" sz="2000" b="1" dirty="0" err="1" smtClean="0">
                <a:solidFill>
                  <a:srgbClr val="00B050"/>
                </a:solidFill>
              </a:rPr>
              <a:t>B+R</a:t>
            </a:r>
            <a:r>
              <a:rPr lang="pl-PL" sz="2000" b="1" dirty="0" smtClean="0">
                <a:solidFill>
                  <a:srgbClr val="00B050"/>
                </a:solidFill>
              </a:rPr>
              <a:t> przedsiębiorstw</a:t>
            </a:r>
          </a:p>
          <a:p>
            <a:pPr lvl="1"/>
            <a:r>
              <a:rPr lang="pl-PL" sz="1600" dirty="0" smtClean="0">
                <a:solidFill>
                  <a:srgbClr val="00B050"/>
                </a:solidFill>
              </a:rPr>
              <a:t>Wsparcie jest kierowane do przedsiębiorstw, w tym do MŚP i obejmuje tworzenie oraz rozwój infrastruktury </a:t>
            </a:r>
            <a:r>
              <a:rPr lang="pl-PL" sz="1600" dirty="0" err="1" smtClean="0">
                <a:solidFill>
                  <a:srgbClr val="00B050"/>
                </a:solidFill>
              </a:rPr>
              <a:t>B+R</a:t>
            </a:r>
            <a:r>
              <a:rPr lang="pl-PL" sz="1600" dirty="0" smtClean="0">
                <a:solidFill>
                  <a:srgbClr val="00B050"/>
                </a:solidFill>
              </a:rPr>
              <a:t> poprzez inwestycje w aparaturę, sprzęt, technologie i inną niezbędną infrastrukturę, która służy tworzeniu innowacyjnych produktów i usług. Oferowane wsparcie przyczyni się do powstawania działów badawczo-rozwojowych i laboratoriów w przedsiębiorstwach oraz tworzenia centrów badawczo-rozwojowych.</a:t>
            </a:r>
          </a:p>
          <a:p>
            <a:r>
              <a:rPr lang="pl-PL" sz="2000" b="1" dirty="0" smtClean="0">
                <a:solidFill>
                  <a:srgbClr val="00B050"/>
                </a:solidFill>
              </a:rPr>
              <a:t>Otwarte innowacje - wspieranie transferu technologii</a:t>
            </a:r>
          </a:p>
          <a:p>
            <a:pPr lvl="1"/>
            <a:r>
              <a:rPr lang="pl-PL" sz="1600" dirty="0" smtClean="0">
                <a:solidFill>
                  <a:srgbClr val="00B050"/>
                </a:solidFill>
              </a:rPr>
              <a:t>Wsparcie w ramach instrumentu kierowane jest do mikro, małych i średnich przedsiębiorstw (MŚP) zainteresowanych pozyskaniem technologii w formie patentu lub nieopatentowanej wiedzy technicznej oraz realizacją inwestycji rozwojowej opartej o implementację pozyskanej technologii. Celem instrumentu jest wykorzystanie formuły otwartych innowacji (</a:t>
            </a:r>
            <a:r>
              <a:rPr lang="pl-PL" sz="1600" dirty="0" err="1" smtClean="0">
                <a:solidFill>
                  <a:srgbClr val="00B050"/>
                </a:solidFill>
              </a:rPr>
              <a:t>open</a:t>
            </a:r>
            <a:r>
              <a:rPr lang="pl-PL" sz="1600" dirty="0" smtClean="0">
                <a:solidFill>
                  <a:srgbClr val="00B050"/>
                </a:solidFill>
              </a:rPr>
              <a:t> </a:t>
            </a:r>
            <a:r>
              <a:rPr lang="pl-PL" sz="1600" dirty="0" err="1" smtClean="0">
                <a:solidFill>
                  <a:srgbClr val="00B050"/>
                </a:solidFill>
              </a:rPr>
              <a:t>innovation</a:t>
            </a:r>
            <a:r>
              <a:rPr lang="pl-PL" sz="1600" dirty="0" smtClean="0">
                <a:solidFill>
                  <a:srgbClr val="00B050"/>
                </a:solidFill>
              </a:rPr>
              <a:t>) dla podniesienia poziomu innowacyjności przedsiębiorstw, a także stworzenie efektywnego (łączącego kapitał prywatny z publicznym) modelu finansowania innowacyjnych przedsięwzięć</a:t>
            </a:r>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24</a:t>
            </a:fld>
            <a:endParaRPr lang="pl-PL"/>
          </a:p>
        </p:txBody>
      </p:sp>
      <p:sp>
        <p:nvSpPr>
          <p:cNvPr id="5" name="Tytuł 4"/>
          <p:cNvSpPr>
            <a:spLocks noGrp="1"/>
          </p:cNvSpPr>
          <p:nvPr>
            <p:ph type="title"/>
          </p:nvPr>
        </p:nvSpPr>
        <p:spPr/>
        <p:txBody>
          <a:bodyPr anchor="b"/>
          <a:lstStyle/>
          <a:p>
            <a:pPr algn="r"/>
            <a:r>
              <a:rPr lang="pl-PL" sz="2800" b="1" dirty="0" smtClean="0"/>
              <a:t>(1/4)</a:t>
            </a:r>
            <a:endParaRPr lang="pl-PL" b="1" dirty="0"/>
          </a:p>
        </p:txBody>
      </p:sp>
      <p:pic>
        <p:nvPicPr>
          <p:cNvPr id="6" name="Picture 5"/>
          <p:cNvPicPr>
            <a:picLocks noChangeAspect="1" noChangeArrowheads="1"/>
          </p:cNvPicPr>
          <p:nvPr/>
        </p:nvPicPr>
        <p:blipFill>
          <a:blip r:embed="rId2" cstate="print"/>
          <a:srcRect/>
          <a:stretch>
            <a:fillRect/>
          </a:stretch>
        </p:blipFill>
        <p:spPr bwMode="auto">
          <a:xfrm>
            <a:off x="0" y="820087"/>
            <a:ext cx="4427984" cy="82611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556792"/>
            <a:ext cx="8820472" cy="4569371"/>
          </a:xfrm>
        </p:spPr>
        <p:txBody>
          <a:bodyPr/>
          <a:lstStyle/>
          <a:p>
            <a:pPr>
              <a:buNone/>
            </a:pPr>
            <a:r>
              <a:rPr lang="pl-PL" sz="2400" b="1" dirty="0" smtClean="0"/>
              <a:t>	</a:t>
            </a:r>
            <a:r>
              <a:rPr lang="pl-PL" sz="2400" b="1" u="sng" dirty="0" smtClean="0"/>
              <a:t>Wsparcie otoczenia i potencjału przedsiębiorstw do prowadzenia działalności </a:t>
            </a:r>
            <a:r>
              <a:rPr lang="pl-PL" sz="2400" b="1" u="sng" dirty="0" err="1" smtClean="0"/>
              <a:t>B+R+I</a:t>
            </a:r>
            <a:endParaRPr lang="pl-PL" sz="2400" b="1" u="sng" dirty="0" smtClean="0"/>
          </a:p>
          <a:p>
            <a:r>
              <a:rPr lang="pl-PL" sz="2000" b="1" dirty="0" smtClean="0">
                <a:solidFill>
                  <a:srgbClr val="00B050"/>
                </a:solidFill>
              </a:rPr>
              <a:t>Proinnowacyjne usługi dla przedsiębiorstw</a:t>
            </a:r>
          </a:p>
          <a:p>
            <a:pPr lvl="1"/>
            <a:r>
              <a:rPr lang="pl-PL" sz="1800" dirty="0" smtClean="0"/>
              <a:t>W ramach Programu planowana jest realizacji kilku instrumentów wsparcia związanych ze świadczeniem proinnowacyjnych usług na rzecz przedsiębiorstw przez różnego rodzaju podmioty. Usługi te powinny być dostosowane do potrzeb odbiorców oraz w sposób kompleksowy przyczyniać się do powstawania innowacji (od badań do komercjalizacji).</a:t>
            </a:r>
          </a:p>
          <a:p>
            <a:pPr lvl="1"/>
            <a:r>
              <a:rPr lang="pl-PL" sz="1800" dirty="0" smtClean="0"/>
              <a:t>Jeden z instrumentów będzie polegał na współfinansowaniu świadczenia na rzecz MŚP usług proinnowacyjnych przez instytucje otoczenia biznesu.</a:t>
            </a:r>
          </a:p>
          <a:p>
            <a:pPr lvl="1"/>
            <a:r>
              <a:rPr lang="pl-PL" sz="1800" dirty="0" smtClean="0"/>
              <a:t>Ponadto w ramach proinnowacyjnych usług przewiduje się możliwość wsparcia Krajowych </a:t>
            </a:r>
            <a:r>
              <a:rPr lang="pl-PL" sz="1800" dirty="0" err="1" smtClean="0"/>
              <a:t>Klastrów</a:t>
            </a:r>
            <a:r>
              <a:rPr lang="pl-PL" sz="1800" dirty="0" smtClean="0"/>
              <a:t> Kluczowych (KKK) w zakresie specjalistycznych usług doradczych w zakresie internacjonalizacji oraz rozwoju współpracy z podmiotami zewnętrznymi.</a:t>
            </a:r>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25</a:t>
            </a:fld>
            <a:endParaRPr lang="pl-PL"/>
          </a:p>
        </p:txBody>
      </p:sp>
      <p:sp>
        <p:nvSpPr>
          <p:cNvPr id="5" name="Tytuł 4"/>
          <p:cNvSpPr>
            <a:spLocks noGrp="1"/>
          </p:cNvSpPr>
          <p:nvPr>
            <p:ph type="title"/>
          </p:nvPr>
        </p:nvSpPr>
        <p:spPr/>
        <p:txBody>
          <a:bodyPr anchor="b"/>
          <a:lstStyle/>
          <a:p>
            <a:pPr algn="r"/>
            <a:r>
              <a:rPr lang="pl-PL" sz="2800" b="1" dirty="0" smtClean="0"/>
              <a:t>(2/4)</a:t>
            </a:r>
            <a:endParaRPr lang="pl-PL" sz="2800" dirty="0"/>
          </a:p>
        </p:txBody>
      </p:sp>
      <p:pic>
        <p:nvPicPr>
          <p:cNvPr id="6" name="Picture 5"/>
          <p:cNvPicPr>
            <a:picLocks noChangeAspect="1" noChangeArrowheads="1"/>
          </p:cNvPicPr>
          <p:nvPr/>
        </p:nvPicPr>
        <p:blipFill>
          <a:blip r:embed="rId2" cstate="print"/>
          <a:srcRect/>
          <a:stretch>
            <a:fillRect/>
          </a:stretch>
        </p:blipFill>
        <p:spPr bwMode="auto">
          <a:xfrm>
            <a:off x="0" y="820087"/>
            <a:ext cx="4427984" cy="82611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556792"/>
            <a:ext cx="8363272" cy="4569371"/>
          </a:xfrm>
        </p:spPr>
        <p:txBody>
          <a:bodyPr/>
          <a:lstStyle/>
          <a:p>
            <a:pPr>
              <a:buNone/>
            </a:pPr>
            <a:r>
              <a:rPr lang="pl-PL" sz="2400" b="1" dirty="0" smtClean="0"/>
              <a:t>	</a:t>
            </a:r>
            <a:r>
              <a:rPr lang="pl-PL" sz="2400" b="1" u="sng" dirty="0" smtClean="0"/>
              <a:t>Wsparcie otoczenia i potencjału przedsiębiorstw do prowadzenia działalności </a:t>
            </a:r>
            <a:r>
              <a:rPr lang="pl-PL" sz="2400" b="1" u="sng" dirty="0" err="1" smtClean="0"/>
              <a:t>B+R+I</a:t>
            </a:r>
            <a:endParaRPr lang="pl-PL" sz="2400" b="1" u="sng" dirty="0" smtClean="0"/>
          </a:p>
          <a:p>
            <a:r>
              <a:rPr lang="pl-PL" sz="2000" b="1" dirty="0" smtClean="0"/>
              <a:t>Proinnowacyjne usługi dla przedsiębiorstw</a:t>
            </a:r>
          </a:p>
          <a:p>
            <a:pPr lvl="1"/>
            <a:r>
              <a:rPr lang="pl-PL" sz="1800" dirty="0" smtClean="0"/>
              <a:t>Wsparciem będą objęte również projekty związane z ochroną własności intelektualnej. Wsparcie służy pokryciu kosztów zgłoszenia wynalazku, wzoru użytkowego lub wzoru przemysłowego (z wyłączeniem zgłoszenia dotyczącego ochrony na terytorium Polski) oraz kosztów związanych z ochroną własności przemysłowej, a także prowadzeniem analiz czystości patentowej (</a:t>
            </a:r>
            <a:r>
              <a:rPr lang="pl-PL" sz="1800" dirty="0" err="1" smtClean="0"/>
              <a:t>freedom-to-operate</a:t>
            </a:r>
            <a:r>
              <a:rPr lang="pl-PL" sz="1800" dirty="0" smtClean="0"/>
              <a:t>).</a:t>
            </a:r>
          </a:p>
          <a:p>
            <a:pPr lvl="1"/>
            <a:r>
              <a:rPr lang="pl-PL" sz="1800" dirty="0" smtClean="0"/>
              <a:t>Z kolei wsparcie w postaci tzw. bonów na innowacje umożliwia rozwijanie kontaktów MŚP z jednostkami naukowymi. Przedmiotem wsparcia jest zakup usługi związanej z opracowaniem nowego produktu lub usługi, projektu wzorniczego, nowej technologii produkcji albo znaczącym ulepszeniem wyrobu końcowego lub technologii produkcji.</a:t>
            </a:r>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26</a:t>
            </a:fld>
            <a:endParaRPr lang="pl-PL"/>
          </a:p>
        </p:txBody>
      </p:sp>
      <p:sp>
        <p:nvSpPr>
          <p:cNvPr id="5" name="Tytuł 4"/>
          <p:cNvSpPr>
            <a:spLocks noGrp="1"/>
          </p:cNvSpPr>
          <p:nvPr>
            <p:ph type="title"/>
          </p:nvPr>
        </p:nvSpPr>
        <p:spPr/>
        <p:txBody>
          <a:bodyPr anchor="b"/>
          <a:lstStyle/>
          <a:p>
            <a:pPr algn="r"/>
            <a:r>
              <a:rPr lang="pl-PL" sz="2800" b="1" dirty="0" smtClean="0"/>
              <a:t>(3/4)</a:t>
            </a:r>
            <a:endParaRPr lang="pl-PL" sz="2800" dirty="0"/>
          </a:p>
        </p:txBody>
      </p:sp>
      <p:pic>
        <p:nvPicPr>
          <p:cNvPr id="6" name="Picture 5"/>
          <p:cNvPicPr>
            <a:picLocks noChangeAspect="1" noChangeArrowheads="1"/>
          </p:cNvPicPr>
          <p:nvPr/>
        </p:nvPicPr>
        <p:blipFill>
          <a:blip r:embed="rId2" cstate="print"/>
          <a:srcRect/>
          <a:stretch>
            <a:fillRect/>
          </a:stretch>
        </p:blipFill>
        <p:spPr bwMode="auto">
          <a:xfrm>
            <a:off x="0" y="820087"/>
            <a:ext cx="4427984" cy="82611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556792"/>
            <a:ext cx="8363272" cy="4569371"/>
          </a:xfrm>
        </p:spPr>
        <p:txBody>
          <a:bodyPr/>
          <a:lstStyle/>
          <a:p>
            <a:pPr>
              <a:buNone/>
            </a:pPr>
            <a:r>
              <a:rPr lang="pl-PL" sz="2400" b="1" dirty="0" smtClean="0"/>
              <a:t>	</a:t>
            </a:r>
            <a:r>
              <a:rPr lang="pl-PL" sz="2400" b="1" u="sng" dirty="0" smtClean="0"/>
              <a:t>Wsparcie otoczenia i potencjału przedsiębiorstw do prowadzenia działalności </a:t>
            </a:r>
            <a:r>
              <a:rPr lang="pl-PL" sz="2400" b="1" u="sng" dirty="0" err="1" smtClean="0"/>
              <a:t>B+R+I</a:t>
            </a:r>
            <a:endParaRPr lang="pl-PL" sz="2400" b="1" u="sng" dirty="0" smtClean="0"/>
          </a:p>
          <a:p>
            <a:r>
              <a:rPr lang="pl-PL" sz="2000" b="1" dirty="0" smtClean="0"/>
              <a:t>Proinnowacyjne usługi dla przedsiębiorstw</a:t>
            </a:r>
          </a:p>
          <a:p>
            <a:pPr lvl="1"/>
            <a:r>
              <a:rPr lang="pl-PL" sz="1800" dirty="0" smtClean="0"/>
              <a:t>Ponadto finansowanie kierowane jest na działania o charakterze systemowym, prowadzone przez Urząd Patentowy RP, związane z kształtowaniem praktycznych umiejętności przedsiębiorców w zakresie wykorzystania ochrony własności przemysłowej, profesjonalizacją usług (zgodnie z popytem zgłaszanym przez przedsiębiorstwa), takich jak wykonywanie specjalistycznych analiz </a:t>
            </a:r>
            <a:r>
              <a:rPr lang="pl-PL" sz="1800" dirty="0" err="1" smtClean="0"/>
              <a:t>bibliometrycznych</a:t>
            </a:r>
            <a:r>
              <a:rPr lang="pl-PL" sz="1800" dirty="0" smtClean="0"/>
              <a:t> dla przedsiębiorców, informowanie zainteresowanych podmiotów o nowych zgłoszeniach patentowych i udzielonych patentach z danej dziedziny techniki czy badanie rodziny patentowej.</a:t>
            </a:r>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27</a:t>
            </a:fld>
            <a:endParaRPr lang="pl-PL"/>
          </a:p>
        </p:txBody>
      </p:sp>
      <p:sp>
        <p:nvSpPr>
          <p:cNvPr id="5" name="Tytuł 4"/>
          <p:cNvSpPr>
            <a:spLocks noGrp="1"/>
          </p:cNvSpPr>
          <p:nvPr>
            <p:ph type="title"/>
          </p:nvPr>
        </p:nvSpPr>
        <p:spPr/>
        <p:txBody>
          <a:bodyPr anchor="b"/>
          <a:lstStyle/>
          <a:p>
            <a:pPr algn="r"/>
            <a:r>
              <a:rPr lang="pl-PL" sz="2800" b="1" dirty="0" smtClean="0"/>
              <a:t>(4/</a:t>
            </a:r>
            <a:r>
              <a:rPr lang="pl-PL" sz="2800" b="1" dirty="0" err="1" smtClean="0"/>
              <a:t>4</a:t>
            </a:r>
            <a:r>
              <a:rPr lang="pl-PL" sz="2800" b="1" dirty="0" smtClean="0"/>
              <a:t>)</a:t>
            </a:r>
            <a:endParaRPr lang="pl-PL" sz="2800" dirty="0"/>
          </a:p>
        </p:txBody>
      </p:sp>
      <p:pic>
        <p:nvPicPr>
          <p:cNvPr id="6" name="Picture 5"/>
          <p:cNvPicPr>
            <a:picLocks noChangeAspect="1" noChangeArrowheads="1"/>
          </p:cNvPicPr>
          <p:nvPr/>
        </p:nvPicPr>
        <p:blipFill>
          <a:blip r:embed="rId2" cstate="print"/>
          <a:srcRect/>
          <a:stretch>
            <a:fillRect/>
          </a:stretch>
        </p:blipFill>
        <p:spPr bwMode="auto">
          <a:xfrm>
            <a:off x="0" y="820087"/>
            <a:ext cx="4427984" cy="82611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556792"/>
            <a:ext cx="8363272" cy="4569371"/>
          </a:xfrm>
        </p:spPr>
        <p:txBody>
          <a:bodyPr/>
          <a:lstStyle/>
          <a:p>
            <a:r>
              <a:rPr lang="pl-PL" sz="2400" b="1" dirty="0" smtClean="0"/>
              <a:t>Zwiększenie intensywności współpracy w ramach krajowego systemu innowacji</a:t>
            </a:r>
          </a:p>
          <a:p>
            <a:pPr lvl="1"/>
            <a:r>
              <a:rPr lang="pl-PL" sz="2000" dirty="0" smtClean="0"/>
              <a:t>Wsparcie obejmuje projekty o charakterze pilotażowym, które służą testowaniu nowych form wsparcia oraz mają na celu zwiększenie wiedzy i skłonności przedsiębiorstw do podejmowania działalności </a:t>
            </a:r>
            <a:r>
              <a:rPr lang="pl-PL" sz="2000" dirty="0" err="1" smtClean="0"/>
              <a:t>B+R+I</a:t>
            </a:r>
            <a:r>
              <a:rPr lang="pl-PL" sz="2000" dirty="0" smtClean="0"/>
              <a:t>.</a:t>
            </a:r>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28</a:t>
            </a:fld>
            <a:endParaRPr lang="pl-PL"/>
          </a:p>
        </p:txBody>
      </p:sp>
      <p:sp>
        <p:nvSpPr>
          <p:cNvPr id="5" name="Tytuł 4"/>
          <p:cNvSpPr>
            <a:spLocks noGrp="1"/>
          </p:cNvSpPr>
          <p:nvPr>
            <p:ph type="title"/>
          </p:nvPr>
        </p:nvSpPr>
        <p:spPr/>
        <p:txBody>
          <a:bodyPr/>
          <a:lstStyle/>
          <a:p>
            <a:endParaRPr lang="pl-PL"/>
          </a:p>
        </p:txBody>
      </p:sp>
      <p:pic>
        <p:nvPicPr>
          <p:cNvPr id="6" name="Picture 5"/>
          <p:cNvPicPr>
            <a:picLocks noChangeAspect="1" noChangeArrowheads="1"/>
          </p:cNvPicPr>
          <p:nvPr/>
        </p:nvPicPr>
        <p:blipFill>
          <a:blip r:embed="rId2" cstate="print"/>
          <a:srcRect/>
          <a:stretch>
            <a:fillRect/>
          </a:stretch>
        </p:blipFill>
        <p:spPr bwMode="auto">
          <a:xfrm>
            <a:off x="0" y="820087"/>
            <a:ext cx="4427984" cy="82611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556792"/>
            <a:ext cx="8892480" cy="4569371"/>
          </a:xfrm>
        </p:spPr>
        <p:txBody>
          <a:bodyPr/>
          <a:lstStyle/>
          <a:p>
            <a:pPr>
              <a:buNone/>
            </a:pPr>
            <a:r>
              <a:rPr lang="pl-PL" sz="2400" b="1" dirty="0" smtClean="0"/>
              <a:t>Wsparcie innowacji w przedsiębiorstwach</a:t>
            </a:r>
          </a:p>
          <a:p>
            <a:r>
              <a:rPr lang="pl-PL" sz="2000" b="1" dirty="0" smtClean="0">
                <a:solidFill>
                  <a:srgbClr val="00B050"/>
                </a:solidFill>
              </a:rPr>
              <a:t>Wsparcie wdrożeń wyników prac </a:t>
            </a:r>
            <a:r>
              <a:rPr lang="pl-PL" sz="2000" b="1" dirty="0" err="1" smtClean="0">
                <a:solidFill>
                  <a:srgbClr val="00B050"/>
                </a:solidFill>
              </a:rPr>
              <a:t>B+R</a:t>
            </a:r>
            <a:endParaRPr lang="pl-PL" sz="2000" b="1" dirty="0" smtClean="0">
              <a:solidFill>
                <a:srgbClr val="00B050"/>
              </a:solidFill>
            </a:endParaRPr>
          </a:p>
          <a:p>
            <a:pPr lvl="1"/>
            <a:r>
              <a:rPr lang="pl-PL" sz="1600" dirty="0" smtClean="0">
                <a:solidFill>
                  <a:srgbClr val="00B050"/>
                </a:solidFill>
              </a:rPr>
              <a:t>Wsparcie w tym zakresie służy zapełnieniu luki finansowej pomiędzy etapem prowadzenia przez przedsiębiorstwo prac badawczo-rozwojowych a wprowadzeniem nowego produktu na rynek. Wsparcie może być w szczególności przeznaczone na wdrożenie wyników prac </a:t>
            </a:r>
            <a:r>
              <a:rPr lang="pl-PL" sz="1600" dirty="0" err="1" smtClean="0">
                <a:solidFill>
                  <a:srgbClr val="00B050"/>
                </a:solidFill>
              </a:rPr>
              <a:t>B+R</a:t>
            </a:r>
            <a:r>
              <a:rPr lang="pl-PL" sz="1600" dirty="0" smtClean="0">
                <a:solidFill>
                  <a:srgbClr val="00B050"/>
                </a:solidFill>
              </a:rPr>
              <a:t> uzyskanych w wyniku realizacji projektów współfinansowanych ze środków I osi priorytetowej programu.</a:t>
            </a:r>
          </a:p>
          <a:p>
            <a:pPr lvl="1"/>
            <a:r>
              <a:rPr lang="pl-PL" sz="1600" dirty="0" smtClean="0">
                <a:solidFill>
                  <a:srgbClr val="00B050"/>
                </a:solidFill>
              </a:rPr>
              <a:t>Planowana jest realizacja instrumentu wspierającego MŚP, które zainteresowane są wdrożeniem innowacji o charakterze technologicznym. W procesie udzielania wsparcia wykorzystane zostaną doświadczenia związane z realizacją analogicznych instrumentów w perspektywie finansowej 2007-2013.</a:t>
            </a:r>
          </a:p>
          <a:p>
            <a:pPr lvl="1"/>
            <a:r>
              <a:rPr lang="pl-PL" sz="1600" dirty="0" smtClean="0">
                <a:solidFill>
                  <a:srgbClr val="00B050"/>
                </a:solidFill>
              </a:rPr>
              <a:t>Ponadto przewiduje się utworzenie funduszu gwarancyjnego dla projektów innowacyjnych, charakteryzujących się wysokim poziomem ryzyka, realizowanych przez MŚP. Fundusz gwarancyjny będzie zapewniał gwarancje dla instytucji finansowych udostępniających kapitał firmom wdrażającym innowacje, które są związane z wynikami działalności </a:t>
            </a:r>
            <a:r>
              <a:rPr lang="pl-PL" sz="1600" dirty="0" err="1" smtClean="0">
                <a:solidFill>
                  <a:srgbClr val="00B050"/>
                </a:solidFill>
              </a:rPr>
              <a:t>B+R</a:t>
            </a:r>
            <a:r>
              <a:rPr lang="pl-PL" sz="1600" dirty="0" smtClean="0">
                <a:solidFill>
                  <a:srgbClr val="00B050"/>
                </a:solidFill>
              </a:rPr>
              <a:t>.</a:t>
            </a:r>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29</a:t>
            </a:fld>
            <a:endParaRPr lang="pl-PL"/>
          </a:p>
        </p:txBody>
      </p:sp>
      <p:sp>
        <p:nvSpPr>
          <p:cNvPr id="5" name="Tytuł 4"/>
          <p:cNvSpPr>
            <a:spLocks noGrp="1"/>
          </p:cNvSpPr>
          <p:nvPr>
            <p:ph type="title"/>
          </p:nvPr>
        </p:nvSpPr>
        <p:spPr/>
        <p:txBody>
          <a:bodyPr/>
          <a:lstStyle/>
          <a:p>
            <a:endParaRPr lang="pl-PL"/>
          </a:p>
        </p:txBody>
      </p:sp>
      <p:pic>
        <p:nvPicPr>
          <p:cNvPr id="6" name="Picture 5"/>
          <p:cNvPicPr>
            <a:picLocks noChangeAspect="1" noChangeArrowheads="1"/>
          </p:cNvPicPr>
          <p:nvPr/>
        </p:nvPicPr>
        <p:blipFill>
          <a:blip r:embed="rId2" cstate="print"/>
          <a:srcRect/>
          <a:stretch>
            <a:fillRect/>
          </a:stretch>
        </p:blipFill>
        <p:spPr bwMode="auto">
          <a:xfrm>
            <a:off x="0" y="820087"/>
            <a:ext cx="4427984" cy="82611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ymbol zastępczy numeru slajdu 3"/>
          <p:cNvSpPr>
            <a:spLocks noGrp="1"/>
          </p:cNvSpPr>
          <p:nvPr>
            <p:ph type="sldNum" sz="quarter" idx="12"/>
          </p:nvPr>
        </p:nvSpPr>
        <p:spPr>
          <a:noFill/>
        </p:spPr>
        <p:txBody>
          <a:bodyPr/>
          <a:lstStyle/>
          <a:p>
            <a:fld id="{18EE0CE5-1264-4C5C-A56D-B955A9001F37}" type="slidenum">
              <a:rPr lang="pl-PL" smtClean="0"/>
              <a:pPr/>
              <a:t>3</a:t>
            </a:fld>
            <a:endParaRPr lang="pl-PL" smtClean="0"/>
          </a:p>
        </p:txBody>
      </p:sp>
      <p:sp>
        <p:nvSpPr>
          <p:cNvPr id="5123" name="Rectangle 2"/>
          <p:cNvSpPr>
            <a:spLocks noChangeArrowheads="1"/>
          </p:cNvSpPr>
          <p:nvPr/>
        </p:nvSpPr>
        <p:spPr bwMode="auto">
          <a:xfrm>
            <a:off x="1403350" y="323850"/>
            <a:ext cx="7654925" cy="647700"/>
          </a:xfrm>
          <a:prstGeom prst="rect">
            <a:avLst/>
          </a:prstGeom>
          <a:noFill/>
          <a:ln w="9525">
            <a:noFill/>
            <a:miter lim="800000"/>
            <a:headEnd/>
            <a:tailEnd/>
          </a:ln>
        </p:spPr>
        <p:txBody>
          <a:bodyPr anchor="ctr"/>
          <a:lstStyle/>
          <a:p>
            <a:r>
              <a:rPr lang="pl-PL" sz="2000">
                <a:solidFill>
                  <a:schemeClr val="bg1"/>
                </a:solidFill>
              </a:rPr>
              <a:t>Dokumenty strategiczne na lata 2014-2020  </a:t>
            </a:r>
          </a:p>
        </p:txBody>
      </p:sp>
      <p:sp>
        <p:nvSpPr>
          <p:cNvPr id="5124" name="Rectangle 3"/>
          <p:cNvSpPr>
            <a:spLocks noChangeArrowheads="1"/>
          </p:cNvSpPr>
          <p:nvPr/>
        </p:nvSpPr>
        <p:spPr bwMode="auto">
          <a:xfrm>
            <a:off x="323850" y="3068638"/>
            <a:ext cx="8820150" cy="2089150"/>
          </a:xfrm>
          <a:prstGeom prst="rect">
            <a:avLst/>
          </a:prstGeom>
          <a:noFill/>
          <a:ln w="9525">
            <a:noFill/>
            <a:miter lim="800000"/>
            <a:headEnd/>
            <a:tailEnd/>
          </a:ln>
        </p:spPr>
        <p:txBody>
          <a:bodyPr/>
          <a:lstStyle/>
          <a:p>
            <a:pPr>
              <a:lnSpc>
                <a:spcPct val="90000"/>
              </a:lnSpc>
              <a:spcBef>
                <a:spcPct val="20000"/>
              </a:spcBef>
            </a:pPr>
            <a:r>
              <a:rPr lang="pl-PL" sz="2000">
                <a:solidFill>
                  <a:schemeClr val="accent2"/>
                </a:solidFill>
                <a:latin typeface="Arial Narrow" pitchFamily="34" charset="0"/>
              </a:rPr>
              <a:t>Dokument określa m.in.:</a:t>
            </a:r>
          </a:p>
          <a:p>
            <a:pPr marL="830263" lvl="1" indent="-285750" eaLnBrk="1" hangingPunct="1">
              <a:lnSpc>
                <a:spcPct val="90000"/>
              </a:lnSpc>
              <a:spcBef>
                <a:spcPct val="20000"/>
              </a:spcBef>
              <a:buClr>
                <a:schemeClr val="accent2"/>
              </a:buClr>
              <a:buFontTx/>
              <a:buBlip>
                <a:blip r:embed="rId2"/>
              </a:buBlip>
            </a:pPr>
            <a:r>
              <a:rPr lang="pl-PL" sz="2000">
                <a:solidFill>
                  <a:schemeClr val="accent2"/>
                </a:solidFill>
              </a:rPr>
              <a:t>C</a:t>
            </a:r>
            <a:r>
              <a:rPr lang="pl-PL" sz="2000">
                <a:solidFill>
                  <a:schemeClr val="accent2"/>
                </a:solidFill>
                <a:latin typeface="Arial Narrow" pitchFamily="34" charset="0"/>
              </a:rPr>
              <a:t>ele i kierunki wsparcia funduszy objętych Wspólnymi Ramami Strategicznymi</a:t>
            </a:r>
            <a:r>
              <a:rPr lang="pl-PL" sz="2000">
                <a:solidFill>
                  <a:schemeClr val="accent2"/>
                </a:solidFill>
              </a:rPr>
              <a:t>;</a:t>
            </a:r>
            <a:r>
              <a:rPr lang="pl-PL" sz="2000">
                <a:solidFill>
                  <a:schemeClr val="accent2"/>
                </a:solidFill>
                <a:latin typeface="Arial Narrow" pitchFamily="34" charset="0"/>
              </a:rPr>
              <a:t> </a:t>
            </a:r>
          </a:p>
          <a:p>
            <a:pPr marL="830263" lvl="1" indent="-285750" eaLnBrk="1" hangingPunct="1">
              <a:lnSpc>
                <a:spcPct val="90000"/>
              </a:lnSpc>
              <a:spcBef>
                <a:spcPct val="20000"/>
              </a:spcBef>
              <a:buClr>
                <a:schemeClr val="accent2"/>
              </a:buClr>
              <a:buFontTx/>
              <a:buBlip>
                <a:blip r:embed="rId2"/>
              </a:buBlip>
            </a:pPr>
            <a:r>
              <a:rPr lang="pl-PL" sz="2000">
                <a:solidFill>
                  <a:schemeClr val="accent2"/>
                </a:solidFill>
              </a:rPr>
              <a:t>S</a:t>
            </a:r>
            <a:r>
              <a:rPr lang="pl-PL" sz="2000">
                <a:solidFill>
                  <a:schemeClr val="accent2"/>
                </a:solidFill>
                <a:latin typeface="Arial Narrow" pitchFamily="34" charset="0"/>
              </a:rPr>
              <a:t>trukturę programów operacyjnych na poziomie krajowym i regionalnym</a:t>
            </a:r>
            <a:r>
              <a:rPr lang="pl-PL" sz="2000">
                <a:solidFill>
                  <a:schemeClr val="accent2"/>
                </a:solidFill>
              </a:rPr>
              <a:t>;</a:t>
            </a:r>
            <a:r>
              <a:rPr lang="pl-PL" sz="2000">
                <a:solidFill>
                  <a:schemeClr val="accent2"/>
                </a:solidFill>
                <a:latin typeface="Arial Narrow" pitchFamily="34" charset="0"/>
              </a:rPr>
              <a:t> </a:t>
            </a:r>
          </a:p>
          <a:p>
            <a:pPr marL="830263" lvl="1" indent="-285750" eaLnBrk="1" hangingPunct="1">
              <a:lnSpc>
                <a:spcPct val="90000"/>
              </a:lnSpc>
              <a:spcBef>
                <a:spcPct val="20000"/>
              </a:spcBef>
              <a:buClr>
                <a:schemeClr val="accent2"/>
              </a:buClr>
              <a:buFontTx/>
              <a:buBlip>
                <a:blip r:embed="rId2"/>
              </a:buBlip>
            </a:pPr>
            <a:r>
              <a:rPr lang="pl-PL" sz="2000">
                <a:solidFill>
                  <a:schemeClr val="accent2"/>
                </a:solidFill>
              </a:rPr>
              <a:t>M</a:t>
            </a:r>
            <a:r>
              <a:rPr lang="pl-PL" sz="2000">
                <a:solidFill>
                  <a:schemeClr val="accent2"/>
                </a:solidFill>
                <a:latin typeface="Arial Narrow" pitchFamily="34" charset="0"/>
              </a:rPr>
              <a:t>echanizmy działania instrumentów terytorialnych</a:t>
            </a:r>
            <a:r>
              <a:rPr lang="pl-PL" sz="2000">
                <a:solidFill>
                  <a:schemeClr val="accent2"/>
                </a:solidFill>
              </a:rPr>
              <a:t>;</a:t>
            </a:r>
          </a:p>
          <a:p>
            <a:pPr marL="830263" lvl="1" indent="-285750" eaLnBrk="1" hangingPunct="1">
              <a:lnSpc>
                <a:spcPct val="90000"/>
              </a:lnSpc>
              <a:spcBef>
                <a:spcPct val="20000"/>
              </a:spcBef>
              <a:buClr>
                <a:schemeClr val="accent2"/>
              </a:buClr>
              <a:buFontTx/>
              <a:buBlip>
                <a:blip r:embed="rId2"/>
              </a:buBlip>
            </a:pPr>
            <a:r>
              <a:rPr lang="pl-PL" sz="2000">
                <a:solidFill>
                  <a:schemeClr val="accent2"/>
                </a:solidFill>
              </a:rPr>
              <a:t>Z</a:t>
            </a:r>
            <a:r>
              <a:rPr lang="pl-PL" sz="2000">
                <a:solidFill>
                  <a:schemeClr val="accent2"/>
                </a:solidFill>
                <a:latin typeface="Arial Narrow" pitchFamily="34" charset="0"/>
              </a:rPr>
              <a:t>arys finansowania środkami europejskimi</a:t>
            </a:r>
            <a:r>
              <a:rPr lang="pl-PL" sz="2000">
                <a:solidFill>
                  <a:schemeClr val="accent2"/>
                </a:solidFill>
              </a:rPr>
              <a:t>;</a:t>
            </a:r>
          </a:p>
          <a:p>
            <a:pPr marL="830263" lvl="1" indent="-285750" eaLnBrk="1" hangingPunct="1">
              <a:lnSpc>
                <a:spcPct val="90000"/>
              </a:lnSpc>
              <a:spcBef>
                <a:spcPct val="20000"/>
              </a:spcBef>
              <a:buClr>
                <a:schemeClr val="accent2"/>
              </a:buClr>
              <a:buFontTx/>
              <a:buBlip>
                <a:blip r:embed="rId2"/>
              </a:buBlip>
            </a:pPr>
            <a:r>
              <a:rPr lang="pl-PL" sz="2000">
                <a:solidFill>
                  <a:schemeClr val="accent2"/>
                </a:solidFill>
              </a:rPr>
              <a:t>Z</a:t>
            </a:r>
            <a:r>
              <a:rPr lang="pl-PL" sz="2000">
                <a:solidFill>
                  <a:schemeClr val="accent2"/>
                </a:solidFill>
                <a:latin typeface="Arial Narrow" pitchFamily="34" charset="0"/>
              </a:rPr>
              <a:t>arys systemu wdrażania Umowy Partnerstwa.</a:t>
            </a:r>
            <a:endParaRPr lang="pl-PL" sz="2000" b="1">
              <a:solidFill>
                <a:schemeClr val="accent2"/>
              </a:solidFill>
              <a:latin typeface="Arial Narrow" pitchFamily="34" charset="0"/>
            </a:endParaRPr>
          </a:p>
          <a:p>
            <a:pPr marL="830263" lvl="1" indent="-285750" eaLnBrk="1" hangingPunct="1">
              <a:lnSpc>
                <a:spcPct val="90000"/>
              </a:lnSpc>
              <a:spcBef>
                <a:spcPct val="20000"/>
              </a:spcBef>
              <a:buClr>
                <a:schemeClr val="accent2"/>
              </a:buClr>
              <a:buFont typeface="Wingdings" pitchFamily="2" charset="2"/>
              <a:buNone/>
            </a:pPr>
            <a:endParaRPr lang="pl-PL" sz="2000" b="1">
              <a:solidFill>
                <a:schemeClr val="accent2"/>
              </a:solidFill>
              <a:latin typeface="Arial Narrow" pitchFamily="34" charset="0"/>
            </a:endParaRPr>
          </a:p>
        </p:txBody>
      </p:sp>
      <p:sp>
        <p:nvSpPr>
          <p:cNvPr id="5125" name="AutoShape 3"/>
          <p:cNvSpPr>
            <a:spLocks noChangeArrowheads="1"/>
          </p:cNvSpPr>
          <p:nvPr/>
        </p:nvSpPr>
        <p:spPr bwMode="auto">
          <a:xfrm>
            <a:off x="827088" y="1341438"/>
            <a:ext cx="7127875" cy="935037"/>
          </a:xfrm>
          <a:prstGeom prst="wedgeRoundRectCallout">
            <a:avLst>
              <a:gd name="adj1" fmla="val 19755"/>
              <a:gd name="adj2" fmla="val 20287"/>
              <a:gd name="adj3" fmla="val 16667"/>
            </a:avLst>
          </a:prstGeom>
          <a:solidFill>
            <a:srgbClr val="9DC7E3"/>
          </a:solidFill>
          <a:ln w="9525">
            <a:solidFill>
              <a:srgbClr val="FFFF00"/>
            </a:solidFill>
            <a:miter lim="800000"/>
            <a:headEnd/>
            <a:tailEnd/>
          </a:ln>
        </p:spPr>
        <p:txBody>
          <a:bodyPr anchor="ctr"/>
          <a:lstStyle/>
          <a:p>
            <a:pPr algn="ctr">
              <a:buClr>
                <a:srgbClr val="000000"/>
              </a:buClr>
              <a:buSzPct val="100000"/>
              <a:buFont typeface="Times New Roman" pitchFamily="18" charset="0"/>
              <a:buNone/>
            </a:pPr>
            <a:r>
              <a:rPr lang="pl-PL" sz="3200" b="1">
                <a:solidFill>
                  <a:schemeClr val="accent2"/>
                </a:solidFill>
                <a:latin typeface="Arial Narrow" pitchFamily="34" charset="0"/>
              </a:rPr>
              <a:t>Umowa partnerstwa </a:t>
            </a:r>
            <a:endParaRPr lang="en-US" sz="3200" b="1">
              <a:solidFill>
                <a:schemeClr val="accent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556792"/>
            <a:ext cx="8363272" cy="4569371"/>
          </a:xfrm>
        </p:spPr>
        <p:txBody>
          <a:bodyPr/>
          <a:lstStyle/>
          <a:p>
            <a:pPr>
              <a:buNone/>
            </a:pPr>
            <a:r>
              <a:rPr lang="pl-PL" sz="2400" b="1" dirty="0" smtClean="0"/>
              <a:t>Wsparcie innowacji w przedsiębiorstwach</a:t>
            </a:r>
          </a:p>
          <a:p>
            <a:r>
              <a:rPr lang="pl-PL" sz="2000" b="1" dirty="0" smtClean="0"/>
              <a:t>Wsparcie promocji oraz internacjonalizacji innowacyjnych przedsiębiorstw</a:t>
            </a:r>
          </a:p>
          <a:p>
            <a:pPr lvl="1"/>
            <a:r>
              <a:rPr lang="pl-PL" sz="2000" dirty="0" smtClean="0"/>
              <a:t>Finansowaniem zostaną objęte projekty mające na celu świadczenie na rzecz innowacyjnych przedsiębiorstw z sektora MŚP specjalistycznych usług doradczych z zakresu internacjonalizacji oraz programy służące umiędzynarodowieniu działalności przedsiębiorstw, reprezentujących obszary określone w Krajowej Inteligentnej Specjalizacji.</a:t>
            </a:r>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30</a:t>
            </a:fld>
            <a:endParaRPr lang="pl-PL" dirty="0"/>
          </a:p>
        </p:txBody>
      </p:sp>
      <p:sp>
        <p:nvSpPr>
          <p:cNvPr id="5" name="Tytuł 4"/>
          <p:cNvSpPr>
            <a:spLocks noGrp="1"/>
          </p:cNvSpPr>
          <p:nvPr>
            <p:ph type="title"/>
          </p:nvPr>
        </p:nvSpPr>
        <p:spPr/>
        <p:txBody>
          <a:bodyPr/>
          <a:lstStyle/>
          <a:p>
            <a:endParaRPr lang="pl-PL"/>
          </a:p>
        </p:txBody>
      </p:sp>
      <p:pic>
        <p:nvPicPr>
          <p:cNvPr id="6" name="Picture 5"/>
          <p:cNvPicPr>
            <a:picLocks noChangeAspect="1" noChangeArrowheads="1"/>
          </p:cNvPicPr>
          <p:nvPr/>
        </p:nvPicPr>
        <p:blipFill>
          <a:blip r:embed="rId2" cstate="print"/>
          <a:srcRect/>
          <a:stretch>
            <a:fillRect/>
          </a:stretch>
        </p:blipFill>
        <p:spPr bwMode="auto">
          <a:xfrm>
            <a:off x="0" y="820087"/>
            <a:ext cx="4427984" cy="82611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556792"/>
            <a:ext cx="8892480" cy="4569371"/>
          </a:xfrm>
        </p:spPr>
        <p:txBody>
          <a:bodyPr/>
          <a:lstStyle/>
          <a:p>
            <a:pPr>
              <a:buNone/>
            </a:pPr>
            <a:r>
              <a:rPr lang="pl-PL" sz="2400" b="1" dirty="0" smtClean="0"/>
              <a:t>Wsparcie innowacji w przedsiębiorstwach</a:t>
            </a:r>
          </a:p>
          <a:p>
            <a:r>
              <a:rPr lang="pl-PL" sz="2000" b="1" dirty="0" smtClean="0">
                <a:solidFill>
                  <a:srgbClr val="00B050"/>
                </a:solidFill>
              </a:rPr>
              <a:t>Instrumenty finansowe</a:t>
            </a:r>
          </a:p>
          <a:p>
            <a:pPr lvl="1"/>
            <a:r>
              <a:rPr lang="pl-PL" sz="1600" dirty="0" smtClean="0"/>
              <a:t>wsparcie w zakresie tworzenia przedsiębiorstw na bazie innowacyjnych pomysłów (tzw. </a:t>
            </a:r>
            <a:r>
              <a:rPr lang="pl-PL" sz="1600" dirty="0" err="1" smtClean="0"/>
              <a:t>preinkubacja</a:t>
            </a:r>
            <a:r>
              <a:rPr lang="pl-PL" sz="1600" dirty="0" smtClean="0"/>
              <a:t>),</a:t>
            </a:r>
          </a:p>
          <a:p>
            <a:pPr lvl="1"/>
            <a:r>
              <a:rPr lang="pl-PL" sz="1600" dirty="0" smtClean="0"/>
              <a:t>zasilenie kapitałowe nowo powstałych firm,</a:t>
            </a:r>
          </a:p>
          <a:p>
            <a:pPr lvl="1"/>
            <a:r>
              <a:rPr lang="pl-PL" sz="1600" dirty="0" smtClean="0"/>
              <a:t>inwestycje w innowacyjne przedsiębiorstwa z wykorzystaniem funduszy VC, m.in. w celu komercjalizacji wyników prac </a:t>
            </a:r>
            <a:r>
              <a:rPr lang="pl-PL" sz="1600" dirty="0" err="1" smtClean="0"/>
              <a:t>B+R</a:t>
            </a:r>
            <a:r>
              <a:rPr lang="pl-PL" sz="1600" dirty="0" smtClean="0"/>
              <a:t>,</a:t>
            </a:r>
          </a:p>
          <a:p>
            <a:pPr lvl="1"/>
            <a:r>
              <a:rPr lang="pl-PL" sz="1600" dirty="0" smtClean="0"/>
              <a:t>inwestycje w innowacyjne przedsiębiorstwa przy użyciu mechanizmów finansowania syndykatowego (grupowego) przez aniołów biznesu,</a:t>
            </a:r>
          </a:p>
          <a:p>
            <a:pPr lvl="1"/>
            <a:r>
              <a:rPr lang="pl-PL" sz="1600" dirty="0" smtClean="0"/>
              <a:t>wsparcie przedsiębiorstw poprzez instrument pożyczkowy w celu uzupełnienia wsparcia udziałowego udzielanego innowacyjnym </a:t>
            </a:r>
            <a:r>
              <a:rPr lang="pl-PL" sz="1600" dirty="0" err="1" smtClean="0"/>
              <a:t>start-up’om</a:t>
            </a:r>
            <a:r>
              <a:rPr lang="pl-PL" sz="1600" dirty="0" smtClean="0"/>
              <a:t>.</a:t>
            </a:r>
          </a:p>
          <a:p>
            <a:pPr lvl="1"/>
            <a:r>
              <a:rPr lang="pl-PL" sz="1600" dirty="0" smtClean="0"/>
              <a:t>Uzupełnienie ww. instrumentów finansowych będzie stanowiło wsparcie w postaci dotacji dla przedsiębiorstw poszukujących źródeł finansowania innowacyjnych przedsięwzięć wśród inwestorów branżowych lub na rynku kapitałowym (na Giełdzie Papierów Wartościowych, rynku </a:t>
            </a:r>
            <a:r>
              <a:rPr lang="pl-PL" sz="1600" dirty="0" err="1" smtClean="0"/>
              <a:t>NewConnect</a:t>
            </a:r>
            <a:r>
              <a:rPr lang="pl-PL" sz="1600" dirty="0" smtClean="0"/>
              <a:t> oraz </a:t>
            </a:r>
            <a:r>
              <a:rPr lang="pl-PL" sz="1600" dirty="0" err="1" smtClean="0"/>
              <a:t>Catalyst</a:t>
            </a:r>
            <a:r>
              <a:rPr lang="pl-PL" sz="1600" dirty="0" smtClean="0"/>
              <a:t>). Wsparcie w tym zakresie będzie polegało na finansowaniu usług doradczych oraz analiz rynkowych.</a:t>
            </a:r>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31</a:t>
            </a:fld>
            <a:endParaRPr lang="pl-PL" dirty="0"/>
          </a:p>
        </p:txBody>
      </p:sp>
      <p:sp>
        <p:nvSpPr>
          <p:cNvPr id="5" name="Tytuł 4"/>
          <p:cNvSpPr>
            <a:spLocks noGrp="1"/>
          </p:cNvSpPr>
          <p:nvPr>
            <p:ph type="title"/>
          </p:nvPr>
        </p:nvSpPr>
        <p:spPr/>
        <p:txBody>
          <a:bodyPr/>
          <a:lstStyle/>
          <a:p>
            <a:endParaRPr lang="pl-PL"/>
          </a:p>
        </p:txBody>
      </p:sp>
      <p:pic>
        <p:nvPicPr>
          <p:cNvPr id="6" name="Picture 5"/>
          <p:cNvPicPr>
            <a:picLocks noChangeAspect="1" noChangeArrowheads="1"/>
          </p:cNvPicPr>
          <p:nvPr/>
        </p:nvPicPr>
        <p:blipFill>
          <a:blip r:embed="rId2" cstate="print"/>
          <a:srcRect/>
          <a:stretch>
            <a:fillRect/>
          </a:stretch>
        </p:blipFill>
        <p:spPr bwMode="auto">
          <a:xfrm>
            <a:off x="0" y="820087"/>
            <a:ext cx="4427984" cy="82611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556792"/>
            <a:ext cx="8363272" cy="4569371"/>
          </a:xfrm>
        </p:spPr>
        <p:txBody>
          <a:bodyPr/>
          <a:lstStyle/>
          <a:p>
            <a:r>
              <a:rPr lang="pl-PL" sz="2400" b="1" dirty="0" smtClean="0"/>
              <a:t>Zwiększenie potencjału naukowo-badawczego</a:t>
            </a:r>
          </a:p>
          <a:p>
            <a:r>
              <a:rPr lang="pl-PL" sz="2000" b="1" dirty="0" smtClean="0"/>
              <a:t>Badania naukowe i prace rozwojowe</a:t>
            </a:r>
          </a:p>
          <a:p>
            <a:pPr lvl="1"/>
            <a:r>
              <a:rPr lang="pl-PL" sz="2000" dirty="0" smtClean="0"/>
              <a:t>Wsparcie obejmuje projekty polegające na prowadzeniu badań naukowych i prac rozwojowych, realizowane przez konsorcja naukowe i naukowo-przemysłowe (przy czym liderem tych projektów jest zawsze jednostka naukowa). Dzięki zaangażowaniu przedsiębiorstw do realizacji projektów, zapewnione będzie wsparcie w zakresie komercjalizacji wyników badań. Wsparcie kierowane jest na przedsięwzięcia realizowane w ramach procesu inteligentnej specjalizacji na poziomie krajowym lub regionalnym.</a:t>
            </a:r>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32</a:t>
            </a:fld>
            <a:endParaRPr lang="pl-PL"/>
          </a:p>
        </p:txBody>
      </p:sp>
      <p:sp>
        <p:nvSpPr>
          <p:cNvPr id="5" name="Tytuł 4"/>
          <p:cNvSpPr>
            <a:spLocks noGrp="1"/>
          </p:cNvSpPr>
          <p:nvPr>
            <p:ph type="title"/>
          </p:nvPr>
        </p:nvSpPr>
        <p:spPr/>
        <p:txBody>
          <a:bodyPr/>
          <a:lstStyle/>
          <a:p>
            <a:endParaRPr lang="pl-PL"/>
          </a:p>
        </p:txBody>
      </p:sp>
      <p:pic>
        <p:nvPicPr>
          <p:cNvPr id="6" name="Picture 5"/>
          <p:cNvPicPr>
            <a:picLocks noChangeAspect="1" noChangeArrowheads="1"/>
          </p:cNvPicPr>
          <p:nvPr/>
        </p:nvPicPr>
        <p:blipFill>
          <a:blip r:embed="rId2" cstate="print"/>
          <a:srcRect/>
          <a:stretch>
            <a:fillRect/>
          </a:stretch>
        </p:blipFill>
        <p:spPr bwMode="auto">
          <a:xfrm>
            <a:off x="0" y="820087"/>
            <a:ext cx="4427984" cy="826117"/>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556792"/>
            <a:ext cx="8363272" cy="4569371"/>
          </a:xfrm>
        </p:spPr>
        <p:txBody>
          <a:bodyPr/>
          <a:lstStyle/>
          <a:p>
            <a:r>
              <a:rPr lang="pl-PL" sz="2400" b="1" dirty="0" smtClean="0"/>
              <a:t>Rozwój nowoczesnej infrastruktury badawczej sektora nauki</a:t>
            </a:r>
          </a:p>
          <a:p>
            <a:pPr lvl="1"/>
            <a:r>
              <a:rPr lang="pl-PL" sz="2000" dirty="0" smtClean="0"/>
              <a:t>Wsparcie jest kierowane do wybranych projektów dużej, strategicznej infrastruktury badawczo-rozwojowej, o charakterze ogólnokrajowym i międzynarodowym, znajdujących się na Polskiej Mapie Drogowej Infrastruktury Badawczej. Celem realizowanych projektów jest również stworzenie skutecznego dostępu do tej infrastruktury dla przedsiębiorstw i innych zainteresowanych podmiotów.</a:t>
            </a:r>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33</a:t>
            </a:fld>
            <a:endParaRPr lang="pl-PL"/>
          </a:p>
        </p:txBody>
      </p:sp>
      <p:sp>
        <p:nvSpPr>
          <p:cNvPr id="5" name="Tytuł 4"/>
          <p:cNvSpPr>
            <a:spLocks noGrp="1"/>
          </p:cNvSpPr>
          <p:nvPr>
            <p:ph type="title"/>
          </p:nvPr>
        </p:nvSpPr>
        <p:spPr/>
        <p:txBody>
          <a:bodyPr/>
          <a:lstStyle/>
          <a:p>
            <a:endParaRPr lang="pl-PL"/>
          </a:p>
        </p:txBody>
      </p:sp>
      <p:pic>
        <p:nvPicPr>
          <p:cNvPr id="6" name="Picture 5"/>
          <p:cNvPicPr>
            <a:picLocks noChangeAspect="1" noChangeArrowheads="1"/>
          </p:cNvPicPr>
          <p:nvPr/>
        </p:nvPicPr>
        <p:blipFill>
          <a:blip r:embed="rId2" cstate="print"/>
          <a:srcRect/>
          <a:stretch>
            <a:fillRect/>
          </a:stretch>
        </p:blipFill>
        <p:spPr bwMode="auto">
          <a:xfrm>
            <a:off x="0" y="820087"/>
            <a:ext cx="4427984" cy="82611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556792"/>
            <a:ext cx="8363272" cy="4569371"/>
          </a:xfrm>
        </p:spPr>
        <p:txBody>
          <a:bodyPr/>
          <a:lstStyle/>
          <a:p>
            <a:r>
              <a:rPr lang="pl-PL" sz="2400" b="1" dirty="0" smtClean="0"/>
              <a:t>Wsparcie powstawania międzynarodowych agend badawczych</a:t>
            </a:r>
          </a:p>
          <a:p>
            <a:pPr lvl="1"/>
            <a:r>
              <a:rPr lang="pl-PL" sz="2000" dirty="0" smtClean="0"/>
              <a:t>Wspierane są Międzynarodowe Agendy Badawcze (MAB), tworzone w Polsce we współpracy z renomowanymi ośrodkami naukowymi z innych państw. Celem MAB jest realizacja wysokiej jakości badań naukowych i prac rozwojowych, prowadzonych przez zespoły wybitnych naukowców zagranicznych i polskich. Wsparcie powinno przyczynić się do stworzenia w Polsce wyspecjalizowanych, wiodących w skali światowej jednostek naukowych, stosujących najlepsze światowe praktyki w zakresie:</a:t>
            </a:r>
          </a:p>
          <a:p>
            <a:pPr lvl="1"/>
            <a:r>
              <a:rPr lang="pl-PL" sz="2000" dirty="0" smtClean="0"/>
              <a:t>identyfikowania programów i tematów badawczych,</a:t>
            </a:r>
          </a:p>
          <a:p>
            <a:pPr lvl="1"/>
            <a:r>
              <a:rPr lang="pl-PL" sz="2000" dirty="0" smtClean="0"/>
              <a:t>polityki personalnej oraz zarządzania pracami </a:t>
            </a:r>
            <a:r>
              <a:rPr lang="pl-PL" sz="2000" dirty="0" err="1" smtClean="0"/>
              <a:t>B+R</a:t>
            </a:r>
            <a:r>
              <a:rPr lang="pl-PL" sz="2000" dirty="0" smtClean="0"/>
              <a:t>,</a:t>
            </a:r>
          </a:p>
          <a:p>
            <a:pPr lvl="1"/>
            <a:r>
              <a:rPr lang="pl-PL" sz="2000" dirty="0" smtClean="0"/>
              <a:t>komercjalizacji wyników prac </a:t>
            </a:r>
            <a:r>
              <a:rPr lang="pl-PL" sz="2000" dirty="0" err="1" smtClean="0"/>
              <a:t>B+R</a:t>
            </a:r>
            <a:r>
              <a:rPr lang="pl-PL" sz="2000" dirty="0" smtClean="0"/>
              <a:t>.</a:t>
            </a:r>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34</a:t>
            </a:fld>
            <a:endParaRPr lang="pl-PL"/>
          </a:p>
        </p:txBody>
      </p:sp>
      <p:sp>
        <p:nvSpPr>
          <p:cNvPr id="5" name="Tytuł 4"/>
          <p:cNvSpPr>
            <a:spLocks noGrp="1"/>
          </p:cNvSpPr>
          <p:nvPr>
            <p:ph type="title"/>
          </p:nvPr>
        </p:nvSpPr>
        <p:spPr/>
        <p:txBody>
          <a:bodyPr/>
          <a:lstStyle/>
          <a:p>
            <a:endParaRPr lang="pl-PL"/>
          </a:p>
        </p:txBody>
      </p:sp>
      <p:pic>
        <p:nvPicPr>
          <p:cNvPr id="6" name="Picture 5"/>
          <p:cNvPicPr>
            <a:picLocks noChangeAspect="1" noChangeArrowheads="1"/>
          </p:cNvPicPr>
          <p:nvPr/>
        </p:nvPicPr>
        <p:blipFill>
          <a:blip r:embed="rId2" cstate="print"/>
          <a:srcRect/>
          <a:stretch>
            <a:fillRect/>
          </a:stretch>
        </p:blipFill>
        <p:spPr bwMode="auto">
          <a:xfrm>
            <a:off x="0" y="820087"/>
            <a:ext cx="4427984" cy="82611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556792"/>
            <a:ext cx="8363272" cy="4569371"/>
          </a:xfrm>
        </p:spPr>
        <p:txBody>
          <a:bodyPr/>
          <a:lstStyle/>
          <a:p>
            <a:r>
              <a:rPr lang="pl-PL" sz="2400" b="1" dirty="0" smtClean="0"/>
              <a:t>Zwiększenie potencjału kadrowego sektora </a:t>
            </a:r>
            <a:r>
              <a:rPr lang="pl-PL" sz="2400" b="1" dirty="0" err="1" smtClean="0"/>
              <a:t>B+R</a:t>
            </a:r>
            <a:endParaRPr lang="pl-PL" sz="2400" b="1" dirty="0" smtClean="0"/>
          </a:p>
          <a:p>
            <a:pPr lvl="1"/>
            <a:r>
              <a:rPr lang="pl-PL" sz="1800" dirty="0" smtClean="0"/>
              <a:t>rozwój kadr </a:t>
            </a:r>
            <a:r>
              <a:rPr lang="pl-PL" sz="1800" dirty="0" err="1" smtClean="0"/>
              <a:t>B+R</a:t>
            </a:r>
            <a:r>
              <a:rPr lang="pl-PL" sz="1800" dirty="0" smtClean="0"/>
              <a:t> w projektach zespołowych prowadzonych przez wybitnych uczonych z całego świata w jednostkach naukowych lub przedsiębiorstwach pracujących w najbardziej innowacyjnych obszarach, z udziałem partnera zagranicznego;</a:t>
            </a:r>
          </a:p>
          <a:p>
            <a:pPr lvl="1"/>
            <a:r>
              <a:rPr lang="pl-PL" sz="1800" dirty="0" smtClean="0"/>
              <a:t>realizacja projektów badawczych w jednostkach naukowych lub przedsiębiorstwach w Polsce, ze szczególnym uwzględnieniem powrotów do kraju wybitnych naukowców polskiego pochodzenia lub osób mających przerwę w pracy badawczej;</a:t>
            </a:r>
          </a:p>
          <a:p>
            <a:pPr lvl="1"/>
            <a:r>
              <a:rPr lang="pl-PL" sz="1800" dirty="0" smtClean="0"/>
              <a:t>rozwój kadr </a:t>
            </a:r>
            <a:r>
              <a:rPr lang="pl-PL" sz="1800" dirty="0" err="1" smtClean="0"/>
              <a:t>B+R</a:t>
            </a:r>
            <a:r>
              <a:rPr lang="pl-PL" sz="1800" dirty="0" smtClean="0"/>
              <a:t> pod kierunkiem naukowca posiadającego wybitne doświadczenie we współpracy z gospodarką w projektach zespołowych, z udziałem studentów, doktorantów i młodych doktorów, prowadzonych w zakresie rozwoju technologii lub świadczenia usług badawczych dla przedsiębiorstw;</a:t>
            </a:r>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35</a:t>
            </a:fld>
            <a:endParaRPr lang="pl-PL"/>
          </a:p>
        </p:txBody>
      </p:sp>
      <p:sp>
        <p:nvSpPr>
          <p:cNvPr id="5" name="Tytuł 4"/>
          <p:cNvSpPr>
            <a:spLocks noGrp="1"/>
          </p:cNvSpPr>
          <p:nvPr>
            <p:ph type="title"/>
          </p:nvPr>
        </p:nvSpPr>
        <p:spPr/>
        <p:txBody>
          <a:bodyPr/>
          <a:lstStyle/>
          <a:p>
            <a:endParaRPr lang="pl-PL"/>
          </a:p>
        </p:txBody>
      </p:sp>
      <p:pic>
        <p:nvPicPr>
          <p:cNvPr id="6" name="Picture 5"/>
          <p:cNvPicPr>
            <a:picLocks noChangeAspect="1" noChangeArrowheads="1"/>
          </p:cNvPicPr>
          <p:nvPr/>
        </p:nvPicPr>
        <p:blipFill>
          <a:blip r:embed="rId2" cstate="print"/>
          <a:srcRect/>
          <a:stretch>
            <a:fillRect/>
          </a:stretch>
        </p:blipFill>
        <p:spPr bwMode="auto">
          <a:xfrm>
            <a:off x="0" y="820087"/>
            <a:ext cx="4427984" cy="82611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484784"/>
            <a:ext cx="9144000" cy="4641379"/>
          </a:xfrm>
        </p:spPr>
        <p:txBody>
          <a:bodyPr/>
          <a:lstStyle/>
          <a:p>
            <a:r>
              <a:rPr lang="pl-PL" sz="2400" b="1" dirty="0" smtClean="0"/>
              <a:t>Zwiększenie potencjału kadrowego sektora </a:t>
            </a:r>
            <a:r>
              <a:rPr lang="pl-PL" sz="2400" b="1" dirty="0" err="1" smtClean="0"/>
              <a:t>B+R</a:t>
            </a:r>
            <a:endParaRPr lang="pl-PL" sz="2400" b="1" dirty="0" smtClean="0"/>
          </a:p>
          <a:p>
            <a:pPr lvl="1"/>
            <a:r>
              <a:rPr lang="pl-PL" sz="1800" dirty="0" smtClean="0"/>
              <a:t>rozwój umiejętności w zakresie zarządzania badaniami naukowymi, współpracy z przedsiębiorstwami lub w zakresie najnowszych osiągnięć naukowych oraz komercjalizacji wyników prac </a:t>
            </a:r>
            <a:r>
              <a:rPr lang="pl-PL" sz="1800" dirty="0" err="1" smtClean="0"/>
              <a:t>B+R</a:t>
            </a:r>
            <a:r>
              <a:rPr lang="pl-PL" sz="1800" dirty="0" smtClean="0"/>
              <a:t> (w ramach ww. wymienionych instrumentów oraz nowych instrumentów zwiększających kompetencje kadr jednostek naukowych i stopień komercjalizacji wyników badań naukowych i prac rozwojowych);</a:t>
            </a:r>
          </a:p>
          <a:p>
            <a:pPr lvl="1"/>
            <a:r>
              <a:rPr lang="pl-PL" sz="1800" dirty="0" smtClean="0"/>
              <a:t>prowadzenie projektów badawczych przez doktorantów (studiujących m.in. w ramach międzynarodowych studiów doktoranckich) lub naukowców odbywających staże w przedsiębiorstwach oraz projektów badawczych realizowanych w ramach programów finansowania pierwszych zespołów badawczych przez uczonych na wczesnym etapie kariery naukowej;</a:t>
            </a:r>
          </a:p>
          <a:p>
            <a:pPr lvl="1"/>
            <a:r>
              <a:rPr lang="pl-PL" sz="1800" dirty="0" smtClean="0"/>
              <a:t>podnoszenie kwalifikacji kadr przedsiębiorstw poprzez wsparcie realizowanych przez nich projektów badawczych oraz ich staży w jednostkach naukowych (związanych z realizacją projektów badawczych, w tym zlecanych przez przedsiębiorstwa).</a:t>
            </a:r>
            <a:endParaRPr lang="pl-PL" sz="1800" dirty="0"/>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36</a:t>
            </a:fld>
            <a:endParaRPr lang="pl-PL"/>
          </a:p>
        </p:txBody>
      </p:sp>
      <p:sp>
        <p:nvSpPr>
          <p:cNvPr id="5" name="Tytuł 4"/>
          <p:cNvSpPr>
            <a:spLocks noGrp="1"/>
          </p:cNvSpPr>
          <p:nvPr>
            <p:ph type="title"/>
          </p:nvPr>
        </p:nvSpPr>
        <p:spPr/>
        <p:txBody>
          <a:bodyPr/>
          <a:lstStyle/>
          <a:p>
            <a:endParaRPr lang="pl-PL"/>
          </a:p>
        </p:txBody>
      </p:sp>
      <p:pic>
        <p:nvPicPr>
          <p:cNvPr id="6" name="Picture 5"/>
          <p:cNvPicPr>
            <a:picLocks noChangeAspect="1" noChangeArrowheads="1"/>
          </p:cNvPicPr>
          <p:nvPr/>
        </p:nvPicPr>
        <p:blipFill>
          <a:blip r:embed="rId2" cstate="print"/>
          <a:srcRect/>
          <a:stretch>
            <a:fillRect/>
          </a:stretch>
        </p:blipFill>
        <p:spPr bwMode="auto">
          <a:xfrm>
            <a:off x="0" y="836712"/>
            <a:ext cx="4067944" cy="75894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zawartości 2"/>
          <p:cNvSpPr>
            <a:spLocks noGrp="1"/>
          </p:cNvSpPr>
          <p:nvPr>
            <p:ph idx="1"/>
          </p:nvPr>
        </p:nvSpPr>
        <p:spPr/>
        <p:txBody>
          <a:bodyPr/>
          <a:lstStyle/>
          <a:p>
            <a:r>
              <a:rPr lang="pl-PL" sz="1800" i="1" dirty="0" smtClean="0"/>
              <a:t/>
            </a:r>
            <a:br>
              <a:rPr lang="pl-PL" sz="1800" i="1" dirty="0" smtClean="0"/>
            </a:br>
            <a:endParaRPr lang="pl-PL" sz="1800" i="1" dirty="0" smtClean="0"/>
          </a:p>
          <a:p>
            <a:pPr>
              <a:buFontTx/>
              <a:buNone/>
            </a:pPr>
            <a:endParaRPr lang="pl-PL" sz="1800" dirty="0" smtClean="0"/>
          </a:p>
          <a:p>
            <a:r>
              <a:rPr lang="pl-PL" sz="2400" dirty="0" smtClean="0"/>
              <a:t>Celem </a:t>
            </a:r>
            <a:r>
              <a:rPr lang="pl-PL" sz="2400" b="1" dirty="0" smtClean="0"/>
              <a:t>programu operacyjnego dotyczącego rozwoju cyfrowego </a:t>
            </a:r>
            <a:r>
              <a:rPr lang="pl-PL" sz="2400" dirty="0" smtClean="0"/>
              <a:t>jest stworzenie warunków do powszechnego wykorzystania technologii cyfrowych, zapewnienie masowego dostępu do szerokopasmowego Internetu, podniesienie kompetencji cyfrowych różnych grup społecznych. </a:t>
            </a:r>
            <a:br>
              <a:rPr lang="pl-PL" sz="2400" dirty="0" smtClean="0"/>
            </a:br>
            <a:r>
              <a:rPr lang="pl-PL" sz="2400" dirty="0" smtClean="0"/>
              <a:t/>
            </a:r>
            <a:br>
              <a:rPr lang="pl-PL" sz="2400" dirty="0" smtClean="0"/>
            </a:br>
            <a:r>
              <a:rPr lang="pl-PL" sz="1800" i="1" dirty="0" smtClean="0"/>
              <a:t>Program ten wpisuje się w cel tematyczny nr 2.</a:t>
            </a:r>
          </a:p>
        </p:txBody>
      </p:sp>
      <p:pic>
        <p:nvPicPr>
          <p:cNvPr id="32772" name="Picture 4"/>
          <p:cNvPicPr>
            <a:picLocks noChangeAspect="1" noChangeArrowheads="1"/>
          </p:cNvPicPr>
          <p:nvPr/>
        </p:nvPicPr>
        <p:blipFill>
          <a:blip r:embed="rId2" cstate="print"/>
          <a:srcRect/>
          <a:stretch>
            <a:fillRect/>
          </a:stretch>
        </p:blipFill>
        <p:spPr bwMode="auto">
          <a:xfrm>
            <a:off x="0" y="1268760"/>
            <a:ext cx="4740152"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zawartości 2"/>
          <p:cNvSpPr>
            <a:spLocks noGrp="1"/>
          </p:cNvSpPr>
          <p:nvPr>
            <p:ph idx="1"/>
          </p:nvPr>
        </p:nvSpPr>
        <p:spPr>
          <a:xfrm>
            <a:off x="179512" y="1600200"/>
            <a:ext cx="8640960" cy="4525963"/>
          </a:xfrm>
        </p:spPr>
        <p:txBody>
          <a:bodyPr/>
          <a:lstStyle/>
          <a:p>
            <a:r>
              <a:rPr lang="pl-PL" sz="2000" dirty="0" smtClean="0"/>
              <a:t>Dofinansowanie z programu Polska Cyfrowa kierowane będzie przede wszystkim na projekty inwestycyjne poszerzające dostęp do sieci szerokopasmowych.</a:t>
            </a:r>
          </a:p>
          <a:p>
            <a:r>
              <a:rPr lang="pl-PL" sz="2000" dirty="0" smtClean="0"/>
              <a:t>Jednocześnie kontynuowane będzie wdrażanie systemów stwarzających możliwość załatwiania wielu spraw urzędowych, związanych z edukacją czy usługami zdrowotnymi </a:t>
            </a:r>
            <a:r>
              <a:rPr lang="pl-PL" sz="2000" dirty="0" err="1" smtClean="0"/>
              <a:t>on-line</a:t>
            </a:r>
            <a:r>
              <a:rPr lang="pl-PL" sz="2000" dirty="0" smtClean="0"/>
              <a:t>. Aby w pełni wykorzystać potencjał nowych internetowych rozwiązań finansowane będą też działania pomagające odnaleźć się w wirtualnej rzeczywistości osobom, które mogą mieć z tym problemy, np. w wieku 50+ lub niepełnosprawnym.</a:t>
            </a:r>
          </a:p>
          <a:p>
            <a:r>
              <a:rPr lang="pl-PL" sz="2000" dirty="0" smtClean="0"/>
              <a:t>Specjalne wsparcie będzie też skierowane na wzmocnienie i wykorzystanie potencjału młodych, kreatywnych programistów.</a:t>
            </a:r>
            <a:endParaRPr lang="pl-PL" sz="2000" dirty="0"/>
          </a:p>
        </p:txBody>
      </p:sp>
      <p:pic>
        <p:nvPicPr>
          <p:cNvPr id="32772" name="Picture 4"/>
          <p:cNvPicPr>
            <a:picLocks noChangeAspect="1" noChangeArrowheads="1"/>
          </p:cNvPicPr>
          <p:nvPr/>
        </p:nvPicPr>
        <p:blipFill>
          <a:blip r:embed="rId2" cstate="print"/>
          <a:srcRect/>
          <a:stretch>
            <a:fillRect/>
          </a:stretch>
        </p:blipFill>
        <p:spPr bwMode="auto">
          <a:xfrm>
            <a:off x="0" y="836712"/>
            <a:ext cx="4740152"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zawartości 2"/>
          <p:cNvSpPr>
            <a:spLocks noGrp="1"/>
          </p:cNvSpPr>
          <p:nvPr>
            <p:ph idx="1"/>
          </p:nvPr>
        </p:nvSpPr>
        <p:spPr>
          <a:xfrm>
            <a:off x="179512" y="1556792"/>
            <a:ext cx="8964488" cy="4569371"/>
          </a:xfrm>
        </p:spPr>
        <p:txBody>
          <a:bodyPr/>
          <a:lstStyle/>
          <a:p>
            <a:pPr>
              <a:buNone/>
            </a:pPr>
            <a:r>
              <a:rPr lang="pl-PL" sz="2000" b="1" dirty="0" smtClean="0"/>
              <a:t>Powszechny dostęp do szybkiego Internetu</a:t>
            </a:r>
          </a:p>
          <a:p>
            <a:r>
              <a:rPr lang="pl-PL" sz="1800" dirty="0" smtClean="0"/>
              <a:t>inwestycje w zakresie szybkiego szerokopasmowego Internetu (budowa, rozbudowa lub przebudowa sieci dostępowej o parametrach co najmniej 30 Mb/s),</a:t>
            </a:r>
          </a:p>
          <a:p>
            <a:r>
              <a:rPr lang="pl-PL" sz="1800" dirty="0" smtClean="0"/>
              <a:t>budowa, rozbudowa i przebudowa sieci szkieletowej i dystrybucyjnej zapewniającej szerokopasmowy dostęp do Internetu, jako uzupełnienie istniejącej infrastruktury telekomunikacyjnej, w tym powstałej w ramach perspektywy finansowej 2007-2013,</a:t>
            </a:r>
          </a:p>
          <a:p>
            <a:r>
              <a:rPr lang="pl-PL" sz="1800" dirty="0" smtClean="0"/>
              <a:t>dostarczanie usług dostępu do Internetu o parametrach niższych niż 30 Mb/s – wyłącznie w uzasadnionych przypadkach, na obszarach szczególnie zagrożonych trwałym wykluczeniem cyfrowym ze względu na bardzo niskie nasycenie usługami szerokopasmowego dostępu do </a:t>
            </a:r>
            <a:r>
              <a:rPr lang="pl-PL" sz="1800" dirty="0" err="1" smtClean="0"/>
              <a:t>internetu</a:t>
            </a:r>
            <a:r>
              <a:rPr lang="pl-PL" sz="1800" dirty="0" smtClean="0"/>
              <a:t> lub ich brak, gdzie budowa sieci zgodnie z wymaganiami EAC (Europejska Agenda Cyfrowa) nie jest uzasadniona ekonomicznie.  </a:t>
            </a:r>
          </a:p>
          <a:p>
            <a:r>
              <a:rPr lang="pl-PL" sz="1800" dirty="0" smtClean="0">
                <a:solidFill>
                  <a:srgbClr val="00B050"/>
                </a:solidFill>
              </a:rPr>
              <a:t>Projekty będą realizowane na obszarach, gdzie nie można zapewnić szerokopasmowego dostępu do Internetu na warunkach rynkowych, z uwzględnieniem właściwych przepisów o pomocy publicznej.</a:t>
            </a:r>
          </a:p>
        </p:txBody>
      </p:sp>
      <p:sp>
        <p:nvSpPr>
          <p:cNvPr id="17411" name="Rectangle 2"/>
          <p:cNvSpPr>
            <a:spLocks noChangeArrowheads="1"/>
          </p:cNvSpPr>
          <p:nvPr/>
        </p:nvSpPr>
        <p:spPr bwMode="auto">
          <a:xfrm>
            <a:off x="1403350" y="188913"/>
            <a:ext cx="7164388" cy="549275"/>
          </a:xfrm>
          <a:prstGeom prst="rect">
            <a:avLst/>
          </a:prstGeom>
          <a:noFill/>
          <a:ln w="9525">
            <a:noFill/>
            <a:miter lim="800000"/>
            <a:headEnd/>
            <a:tailEnd/>
          </a:ln>
        </p:spPr>
        <p:txBody>
          <a:bodyPr anchor="ctr"/>
          <a:lstStyle/>
          <a:p>
            <a:pPr>
              <a:spcAft>
                <a:spcPts val="600"/>
              </a:spcAft>
            </a:pPr>
            <a:r>
              <a:rPr lang="pl-PL" sz="2000" dirty="0">
                <a:solidFill>
                  <a:schemeClr val="accent2"/>
                </a:solidFill>
              </a:rPr>
              <a:t/>
            </a:r>
            <a:br>
              <a:rPr lang="pl-PL" sz="2000" dirty="0">
                <a:solidFill>
                  <a:schemeClr val="accent2"/>
                </a:solidFill>
              </a:rPr>
            </a:br>
            <a:endParaRPr lang="en-GB" sz="2000" dirty="0">
              <a:solidFill>
                <a:schemeClr val="bg1"/>
              </a:solidFill>
            </a:endParaRPr>
          </a:p>
        </p:txBody>
      </p:sp>
      <p:pic>
        <p:nvPicPr>
          <p:cNvPr id="32772" name="Picture 4"/>
          <p:cNvPicPr>
            <a:picLocks noChangeAspect="1" noChangeArrowheads="1"/>
          </p:cNvPicPr>
          <p:nvPr/>
        </p:nvPicPr>
        <p:blipFill>
          <a:blip r:embed="rId2" cstate="print"/>
          <a:srcRect/>
          <a:stretch>
            <a:fillRect/>
          </a:stretch>
        </p:blipFill>
        <p:spPr bwMode="auto">
          <a:xfrm>
            <a:off x="0" y="908908"/>
            <a:ext cx="3923928" cy="655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numeru slajdu 3"/>
          <p:cNvSpPr>
            <a:spLocks noGrp="1"/>
          </p:cNvSpPr>
          <p:nvPr>
            <p:ph type="sldNum" sz="quarter" idx="12"/>
          </p:nvPr>
        </p:nvSpPr>
        <p:spPr>
          <a:noFill/>
        </p:spPr>
        <p:txBody>
          <a:bodyPr/>
          <a:lstStyle/>
          <a:p>
            <a:fld id="{E53757DF-499A-479A-8DD0-DB61EC2E74BA}" type="slidenum">
              <a:rPr lang="pl-PL" smtClean="0"/>
              <a:pPr/>
              <a:t>4</a:t>
            </a:fld>
            <a:endParaRPr lang="pl-PL" smtClean="0"/>
          </a:p>
        </p:txBody>
      </p:sp>
      <p:sp>
        <p:nvSpPr>
          <p:cNvPr id="6147" name="Rectangle 2"/>
          <p:cNvSpPr>
            <a:spLocks noChangeArrowheads="1"/>
          </p:cNvSpPr>
          <p:nvPr/>
        </p:nvSpPr>
        <p:spPr bwMode="auto">
          <a:xfrm>
            <a:off x="1403350" y="188913"/>
            <a:ext cx="7740650" cy="557212"/>
          </a:xfrm>
          <a:prstGeom prst="rect">
            <a:avLst/>
          </a:prstGeom>
          <a:noFill/>
          <a:ln w="9525">
            <a:noFill/>
            <a:miter lim="800000"/>
            <a:headEnd/>
            <a:tailEnd/>
          </a:ln>
        </p:spPr>
        <p:txBody>
          <a:bodyPr anchor="ctr"/>
          <a:lstStyle/>
          <a:p>
            <a:pPr eaLnBrk="1" hangingPunct="1"/>
            <a:r>
              <a:rPr lang="pl-PL" sz="2000">
                <a:solidFill>
                  <a:schemeClr val="accent2"/>
                </a:solidFill>
              </a:rPr>
              <a:t>Strategia Rozwoju Kraju jako podstawa </a:t>
            </a:r>
            <a:br>
              <a:rPr lang="pl-PL" sz="2000">
                <a:solidFill>
                  <a:schemeClr val="accent2"/>
                </a:solidFill>
              </a:rPr>
            </a:br>
            <a:r>
              <a:rPr lang="pl-PL" sz="2000">
                <a:solidFill>
                  <a:schemeClr val="bg1"/>
                </a:solidFill>
              </a:rPr>
              <a:t>do przygotowania dokumentów strategicznych</a:t>
            </a:r>
          </a:p>
        </p:txBody>
      </p:sp>
      <p:sp>
        <p:nvSpPr>
          <p:cNvPr id="6148" name="AutoShape 3"/>
          <p:cNvSpPr>
            <a:spLocks noChangeArrowheads="1"/>
          </p:cNvSpPr>
          <p:nvPr/>
        </p:nvSpPr>
        <p:spPr bwMode="auto">
          <a:xfrm>
            <a:off x="1042988" y="1989138"/>
            <a:ext cx="7127875" cy="1368425"/>
          </a:xfrm>
          <a:prstGeom prst="wedgeRoundRectCallout">
            <a:avLst>
              <a:gd name="adj1" fmla="val 16324"/>
              <a:gd name="adj2" fmla="val 20796"/>
              <a:gd name="adj3" fmla="val 16667"/>
            </a:avLst>
          </a:prstGeom>
          <a:solidFill>
            <a:srgbClr val="477CC9"/>
          </a:solidFill>
          <a:ln w="9525">
            <a:solidFill>
              <a:srgbClr val="FFFF00"/>
            </a:solidFill>
            <a:miter lim="800000"/>
            <a:headEnd/>
            <a:tailEnd/>
          </a:ln>
        </p:spPr>
        <p:txBody>
          <a:bodyPr anchor="ctr"/>
          <a:lstStyle/>
          <a:p>
            <a:pPr algn="ctr">
              <a:buClr>
                <a:srgbClr val="000000"/>
              </a:buClr>
              <a:buSzPct val="100000"/>
              <a:buFont typeface="Times New Roman" pitchFamily="18" charset="0"/>
              <a:buNone/>
            </a:pPr>
            <a:endParaRPr lang="en-US" sz="2400">
              <a:solidFill>
                <a:schemeClr val="bg1"/>
              </a:solidFill>
              <a:latin typeface="Tahoma" pitchFamily="34" charset="0"/>
            </a:endParaRPr>
          </a:p>
        </p:txBody>
      </p:sp>
      <p:sp>
        <p:nvSpPr>
          <p:cNvPr id="6149" name="Text Box 4"/>
          <p:cNvSpPr txBox="1">
            <a:spLocks noChangeArrowheads="1"/>
          </p:cNvSpPr>
          <p:nvPr/>
        </p:nvSpPr>
        <p:spPr bwMode="auto">
          <a:xfrm>
            <a:off x="1042988" y="2133600"/>
            <a:ext cx="6911975" cy="1190625"/>
          </a:xfrm>
          <a:prstGeom prst="rect">
            <a:avLst/>
          </a:prstGeom>
          <a:noFill/>
          <a:ln w="9525">
            <a:noFill/>
            <a:miter lim="800000"/>
            <a:headEnd/>
            <a:tailEnd/>
          </a:ln>
        </p:spPr>
        <p:txBody>
          <a:bodyPr>
            <a:spAutoFit/>
          </a:bodyPr>
          <a:lstStyle/>
          <a:p>
            <a:pPr algn="ctr">
              <a:buClr>
                <a:srgbClr val="000000"/>
              </a:buClr>
              <a:buSzPct val="100000"/>
              <a:buFont typeface="Times New Roman" pitchFamily="18" charset="0"/>
              <a:buNone/>
            </a:pPr>
            <a:r>
              <a:rPr lang="pl-PL" sz="2400" b="1">
                <a:solidFill>
                  <a:schemeClr val="bg1"/>
                </a:solidFill>
                <a:latin typeface="Arial Narrow" pitchFamily="34" charset="0"/>
              </a:rPr>
              <a:t>Strategia Rozwoju Kraju  2020</a:t>
            </a:r>
            <a:br>
              <a:rPr lang="pl-PL" sz="2400" b="1">
                <a:solidFill>
                  <a:schemeClr val="bg1"/>
                </a:solidFill>
                <a:latin typeface="Arial Narrow" pitchFamily="34" charset="0"/>
              </a:rPr>
            </a:br>
            <a:r>
              <a:rPr lang="pl-PL" sz="1600" b="1">
                <a:solidFill>
                  <a:schemeClr val="bg1"/>
                </a:solidFill>
                <a:latin typeface="Arial Narrow" pitchFamily="34" charset="0"/>
              </a:rPr>
              <a:t>najważniejszy dokument w perspektywie średniookresowej </a:t>
            </a:r>
          </a:p>
          <a:p>
            <a:pPr algn="ctr">
              <a:buClr>
                <a:srgbClr val="000000"/>
              </a:buClr>
              <a:buSzPct val="100000"/>
              <a:buFont typeface="Times New Roman" pitchFamily="18" charset="0"/>
              <a:buNone/>
            </a:pPr>
            <a:endParaRPr lang="pl-PL" sz="1600" b="1">
              <a:solidFill>
                <a:schemeClr val="bg1"/>
              </a:solidFill>
              <a:latin typeface="Arial Narrow" pitchFamily="34" charset="0"/>
            </a:endParaRPr>
          </a:p>
          <a:p>
            <a:pPr algn="ctr">
              <a:buClr>
                <a:srgbClr val="000000"/>
              </a:buClr>
              <a:buSzPct val="100000"/>
              <a:buFont typeface="Times New Roman" pitchFamily="18" charset="0"/>
              <a:buNone/>
            </a:pPr>
            <a:r>
              <a:rPr lang="pl-PL" sz="1600" b="1">
                <a:solidFill>
                  <a:schemeClr val="bg1"/>
                </a:solidFill>
                <a:latin typeface="Arial Narrow" pitchFamily="34" charset="0"/>
              </a:rPr>
              <a:t>przyjęta w dn. 25 września 2012 r.</a:t>
            </a:r>
          </a:p>
        </p:txBody>
      </p:sp>
      <p:sp>
        <p:nvSpPr>
          <p:cNvPr id="105492" name="Text Box 20"/>
          <p:cNvSpPr txBox="1">
            <a:spLocks noChangeArrowheads="1"/>
          </p:cNvSpPr>
          <p:nvPr/>
        </p:nvSpPr>
        <p:spPr bwMode="auto">
          <a:xfrm>
            <a:off x="755650" y="2924175"/>
            <a:ext cx="7559675" cy="1160463"/>
          </a:xfrm>
          <a:prstGeom prst="rect">
            <a:avLst/>
          </a:prstGeom>
          <a:noFill/>
          <a:ln w="19050" algn="ctr">
            <a:noFill/>
            <a:miter lim="800000"/>
            <a:headEnd/>
            <a:tailEnd/>
          </a:ln>
          <a:effectLst>
            <a:outerShdw dist="35921" dir="2700000" algn="ctr" rotWithShape="0">
              <a:schemeClr val="bg2"/>
            </a:outerShdw>
          </a:effectLst>
        </p:spPr>
        <p:txBody>
          <a:bodyPr>
            <a:spAutoFit/>
          </a:bodyPr>
          <a:lstStyle/>
          <a:p>
            <a:pPr algn="ctr" eaLnBrk="1" hangingPunct="1">
              <a:spcBef>
                <a:spcPct val="50000"/>
              </a:spcBef>
              <a:defRPr/>
            </a:pPr>
            <a:endParaRPr lang="pl-PL" sz="2800" b="1">
              <a:solidFill>
                <a:schemeClr val="accent2"/>
              </a:solidFill>
              <a:latin typeface="Arial Narrow" pitchFamily="34" charset="0"/>
            </a:endParaRPr>
          </a:p>
          <a:p>
            <a:pPr algn="ctr" eaLnBrk="1" hangingPunct="1">
              <a:spcBef>
                <a:spcPct val="50000"/>
              </a:spcBef>
              <a:defRPr/>
            </a:pPr>
            <a:endParaRPr lang="pl-PL" sz="2800" b="1">
              <a:solidFill>
                <a:schemeClr val="accent2"/>
              </a:solidFill>
              <a:latin typeface="Arial Narrow" pitchFamily="34" charset="0"/>
            </a:endParaRPr>
          </a:p>
        </p:txBody>
      </p:sp>
      <p:sp>
        <p:nvSpPr>
          <p:cNvPr id="6151" name="Text Box 8"/>
          <p:cNvSpPr txBox="1">
            <a:spLocks noChangeArrowheads="1"/>
          </p:cNvSpPr>
          <p:nvPr/>
        </p:nvSpPr>
        <p:spPr bwMode="auto">
          <a:xfrm>
            <a:off x="468313" y="1125538"/>
            <a:ext cx="7848600" cy="400050"/>
          </a:xfrm>
          <a:prstGeom prst="rect">
            <a:avLst/>
          </a:prstGeom>
          <a:noFill/>
          <a:ln w="19050" algn="ctr">
            <a:noFill/>
            <a:miter lim="800000"/>
            <a:headEnd/>
            <a:tailEnd/>
          </a:ln>
        </p:spPr>
        <p:txBody>
          <a:bodyPr>
            <a:spAutoFit/>
          </a:bodyPr>
          <a:lstStyle/>
          <a:p>
            <a:pPr algn="ctr" eaLnBrk="1" hangingPunct="1">
              <a:spcBef>
                <a:spcPct val="50000"/>
              </a:spcBef>
            </a:pPr>
            <a:r>
              <a:rPr lang="pl-PL" sz="2000">
                <a:solidFill>
                  <a:schemeClr val="accent2"/>
                </a:solidFill>
                <a:latin typeface="Arial Narrow" pitchFamily="34" charset="0"/>
              </a:rPr>
              <a:t>Wyzwania dla Polski na lata 2014-2020 określa</a:t>
            </a:r>
          </a:p>
        </p:txBody>
      </p:sp>
      <p:sp>
        <p:nvSpPr>
          <p:cNvPr id="6152" name="Text Box 10"/>
          <p:cNvSpPr txBox="1">
            <a:spLocks noChangeArrowheads="1"/>
          </p:cNvSpPr>
          <p:nvPr/>
        </p:nvSpPr>
        <p:spPr bwMode="auto">
          <a:xfrm>
            <a:off x="611188" y="3357563"/>
            <a:ext cx="7993062" cy="304800"/>
          </a:xfrm>
          <a:prstGeom prst="rect">
            <a:avLst/>
          </a:prstGeom>
          <a:noFill/>
          <a:ln w="19050" algn="ctr">
            <a:noFill/>
            <a:miter lim="800000"/>
            <a:headEnd/>
            <a:tailEnd/>
          </a:ln>
        </p:spPr>
        <p:txBody>
          <a:bodyPr>
            <a:spAutoFit/>
          </a:bodyPr>
          <a:lstStyle/>
          <a:p>
            <a:pPr algn="ctr" eaLnBrk="1" hangingPunct="1">
              <a:spcBef>
                <a:spcPct val="50000"/>
              </a:spcBef>
            </a:pPr>
            <a:endParaRPr lang="en-US" sz="1400">
              <a:solidFill>
                <a:schemeClr val="accent2"/>
              </a:solidFill>
              <a:latin typeface="Arial Narrow" pitchFamily="34" charset="0"/>
            </a:endParaRPr>
          </a:p>
        </p:txBody>
      </p:sp>
      <p:sp>
        <p:nvSpPr>
          <p:cNvPr id="6153" name="Rectangle 11"/>
          <p:cNvSpPr>
            <a:spLocks noChangeArrowheads="1"/>
          </p:cNvSpPr>
          <p:nvPr/>
        </p:nvSpPr>
        <p:spPr bwMode="auto">
          <a:xfrm>
            <a:off x="755650" y="3740150"/>
            <a:ext cx="7632700" cy="1920875"/>
          </a:xfrm>
          <a:prstGeom prst="rect">
            <a:avLst/>
          </a:prstGeom>
          <a:noFill/>
          <a:ln w="19050" algn="ctr">
            <a:noFill/>
            <a:miter lim="800000"/>
            <a:headEnd/>
            <a:tailEnd/>
          </a:ln>
        </p:spPr>
        <p:txBody>
          <a:bodyPr>
            <a:spAutoFit/>
          </a:bodyPr>
          <a:lstStyle/>
          <a:p>
            <a:pPr marL="266700" indent="-266700" algn="ctr" eaLnBrk="1" hangingPunct="1"/>
            <a:endParaRPr lang="pl-PL" sz="2000" b="1">
              <a:solidFill>
                <a:schemeClr val="accent2"/>
              </a:solidFill>
              <a:latin typeface="Arial Narrow" pitchFamily="34" charset="0"/>
            </a:endParaRPr>
          </a:p>
          <a:p>
            <a:pPr marL="266700" indent="-266700" algn="ctr" eaLnBrk="1" hangingPunct="1"/>
            <a:r>
              <a:rPr lang="pl-PL" sz="2000" b="1">
                <a:solidFill>
                  <a:schemeClr val="accent2"/>
                </a:solidFill>
                <a:latin typeface="Arial Narrow" pitchFamily="34" charset="0"/>
              </a:rPr>
              <a:t>Celem strategicznym realizowanym do 2020 roku jest</a:t>
            </a:r>
          </a:p>
          <a:p>
            <a:pPr marL="266700" indent="-266700" algn="ctr" eaLnBrk="1" hangingPunct="1"/>
            <a:r>
              <a:rPr lang="pl-PL" sz="2000" b="1">
                <a:solidFill>
                  <a:schemeClr val="accent2"/>
                </a:solidFill>
                <a:latin typeface="Arial Narrow" pitchFamily="34" charset="0"/>
              </a:rPr>
              <a:t>	</a:t>
            </a:r>
            <a:r>
              <a:rPr lang="pl-PL" sz="2000" b="1">
                <a:solidFill>
                  <a:srgbClr val="0070C0"/>
                </a:solidFill>
                <a:latin typeface="Arial Narrow" pitchFamily="34" charset="0"/>
              </a:rPr>
              <a:t>wzmocnienie i wykorzystanie gospodarczych, społecznych </a:t>
            </a:r>
            <a:br>
              <a:rPr lang="pl-PL" sz="2000" b="1">
                <a:solidFill>
                  <a:srgbClr val="0070C0"/>
                </a:solidFill>
                <a:latin typeface="Arial Narrow" pitchFamily="34" charset="0"/>
              </a:rPr>
            </a:br>
            <a:r>
              <a:rPr lang="pl-PL" sz="2000" b="1">
                <a:solidFill>
                  <a:srgbClr val="0070C0"/>
                </a:solidFill>
                <a:latin typeface="Arial Narrow" pitchFamily="34" charset="0"/>
              </a:rPr>
              <a:t>i instytucjonalnych potencjałów zapewniających szybszy </a:t>
            </a:r>
            <a:br>
              <a:rPr lang="pl-PL" sz="2000" b="1">
                <a:solidFill>
                  <a:srgbClr val="0070C0"/>
                </a:solidFill>
                <a:latin typeface="Arial Narrow" pitchFamily="34" charset="0"/>
              </a:rPr>
            </a:br>
            <a:r>
              <a:rPr lang="pl-PL" sz="2000" b="1">
                <a:solidFill>
                  <a:srgbClr val="0070C0"/>
                </a:solidFill>
                <a:latin typeface="Arial Narrow" pitchFamily="34" charset="0"/>
              </a:rPr>
              <a:t>i zrównoważony rozwój kraju oraz poprawę jakości życia ludności. </a:t>
            </a:r>
          </a:p>
          <a:p>
            <a:pPr marL="266700" indent="-266700" algn="ctr" eaLnBrk="1" hangingPunct="1"/>
            <a:endParaRPr lang="pl-PL" sz="2000">
              <a:solidFill>
                <a:schemeClr val="hlink"/>
              </a:solidFill>
              <a:latin typeface="Arial Narrow"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zawartości 2"/>
          <p:cNvSpPr>
            <a:spLocks noGrp="1"/>
          </p:cNvSpPr>
          <p:nvPr>
            <p:ph idx="1"/>
          </p:nvPr>
        </p:nvSpPr>
        <p:spPr>
          <a:xfrm>
            <a:off x="179512" y="1556792"/>
            <a:ext cx="8964488" cy="4569371"/>
          </a:xfrm>
        </p:spPr>
        <p:txBody>
          <a:bodyPr/>
          <a:lstStyle/>
          <a:p>
            <a:pPr>
              <a:buNone/>
            </a:pPr>
            <a:r>
              <a:rPr lang="pl-PL" sz="2000" b="1" dirty="0" smtClean="0"/>
              <a:t>E-Administracja i otwarty rząd</a:t>
            </a:r>
          </a:p>
          <a:p>
            <a:r>
              <a:rPr lang="pl-PL" sz="2000" dirty="0" smtClean="0"/>
              <a:t>udostępnianie e-usług publicznych </a:t>
            </a:r>
            <a:r>
              <a:rPr lang="pl-PL" sz="2000" dirty="0" err="1" smtClean="0"/>
              <a:t>online</a:t>
            </a:r>
            <a:r>
              <a:rPr lang="pl-PL" sz="2000" dirty="0" smtClean="0"/>
              <a:t> i aplikacji, z których będzie można skorzystać w sieci, np.: usługi świadczone przez administrację publiczną, aplikacje edukacyjne </a:t>
            </a:r>
            <a:r>
              <a:rPr lang="pl-PL" sz="2000" dirty="0" err="1" smtClean="0"/>
              <a:t>online</a:t>
            </a:r>
            <a:r>
              <a:rPr lang="pl-PL" sz="2000" dirty="0" smtClean="0"/>
              <a:t>, telewizja internetowa, transmisja muzyki i wideo w wysokiej jakości oraz wiele innych.</a:t>
            </a:r>
          </a:p>
          <a:p>
            <a:r>
              <a:rPr lang="pl-PL" sz="2000" dirty="0" smtClean="0"/>
              <a:t>tworzenie nowoczesnych e-usług elektronicznych, które umożliwią skrócenie czasu realizacji w urzędach poszczególnych typów spraw. Umożliwi to również załatwienie sprawy bez opuszczania domu bądź miejsca pracy, włączając w to płatności (szeroki katalog usług dostępnych </a:t>
            </a:r>
            <a:r>
              <a:rPr lang="pl-PL" sz="2000" dirty="0" err="1" smtClean="0"/>
              <a:t>online</a:t>
            </a:r>
            <a:r>
              <a:rPr lang="pl-PL" sz="2000" dirty="0" smtClean="0"/>
              <a:t>), dziedzictwo kulturowe, zwiększoną dostępność informacji naukowych i administracyjnych. Będzie to również podstawą do rozwoju innowacyjnych i kreatywnych przedsięwzięć biznesowych.</a:t>
            </a:r>
          </a:p>
        </p:txBody>
      </p:sp>
      <p:sp>
        <p:nvSpPr>
          <p:cNvPr id="17411" name="Rectangle 2"/>
          <p:cNvSpPr>
            <a:spLocks noChangeArrowheads="1"/>
          </p:cNvSpPr>
          <p:nvPr/>
        </p:nvSpPr>
        <p:spPr bwMode="auto">
          <a:xfrm>
            <a:off x="1403350" y="188913"/>
            <a:ext cx="7164388" cy="549275"/>
          </a:xfrm>
          <a:prstGeom prst="rect">
            <a:avLst/>
          </a:prstGeom>
          <a:noFill/>
          <a:ln w="9525">
            <a:noFill/>
            <a:miter lim="800000"/>
            <a:headEnd/>
            <a:tailEnd/>
          </a:ln>
        </p:spPr>
        <p:txBody>
          <a:bodyPr anchor="ctr"/>
          <a:lstStyle/>
          <a:p>
            <a:pPr>
              <a:spcAft>
                <a:spcPts val="600"/>
              </a:spcAft>
            </a:pPr>
            <a:r>
              <a:rPr lang="pl-PL" sz="2000" dirty="0">
                <a:solidFill>
                  <a:schemeClr val="accent2"/>
                </a:solidFill>
              </a:rPr>
              <a:t/>
            </a:r>
            <a:br>
              <a:rPr lang="pl-PL" sz="2000" dirty="0">
                <a:solidFill>
                  <a:schemeClr val="accent2"/>
                </a:solidFill>
              </a:rPr>
            </a:br>
            <a:endParaRPr lang="en-GB" sz="2000" dirty="0">
              <a:solidFill>
                <a:schemeClr val="bg1"/>
              </a:solidFill>
            </a:endParaRPr>
          </a:p>
        </p:txBody>
      </p:sp>
      <p:pic>
        <p:nvPicPr>
          <p:cNvPr id="32772" name="Picture 4"/>
          <p:cNvPicPr>
            <a:picLocks noChangeAspect="1" noChangeArrowheads="1"/>
          </p:cNvPicPr>
          <p:nvPr/>
        </p:nvPicPr>
        <p:blipFill>
          <a:blip r:embed="rId2" cstate="print"/>
          <a:srcRect/>
          <a:stretch>
            <a:fillRect/>
          </a:stretch>
        </p:blipFill>
        <p:spPr bwMode="auto">
          <a:xfrm>
            <a:off x="0" y="908908"/>
            <a:ext cx="3923928" cy="655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zawartości 2"/>
          <p:cNvSpPr>
            <a:spLocks noGrp="1"/>
          </p:cNvSpPr>
          <p:nvPr>
            <p:ph idx="1"/>
          </p:nvPr>
        </p:nvSpPr>
        <p:spPr>
          <a:xfrm>
            <a:off x="179512" y="1556792"/>
            <a:ext cx="8964488" cy="4569371"/>
          </a:xfrm>
        </p:spPr>
        <p:txBody>
          <a:bodyPr/>
          <a:lstStyle/>
          <a:p>
            <a:pPr>
              <a:buNone/>
            </a:pPr>
            <a:r>
              <a:rPr lang="pl-PL" sz="2000" b="1" dirty="0" smtClean="0"/>
              <a:t>E-Administracja i otwarty rząd</a:t>
            </a:r>
          </a:p>
          <a:p>
            <a:r>
              <a:rPr lang="pl-PL" sz="2000" dirty="0" smtClean="0"/>
              <a:t>Priorytetowo będą traktowane projekty w następujących obszarach:</a:t>
            </a:r>
          </a:p>
          <a:p>
            <a:pPr lvl="1"/>
            <a:r>
              <a:rPr lang="pl-PL" sz="1600" dirty="0" smtClean="0"/>
              <a:t>rynek pracy,</a:t>
            </a:r>
          </a:p>
          <a:p>
            <a:pPr lvl="1"/>
            <a:r>
              <a:rPr lang="pl-PL" sz="1600" dirty="0" smtClean="0"/>
              <a:t>ubezpieczenia i świadczenia społeczne,</a:t>
            </a:r>
          </a:p>
          <a:p>
            <a:pPr lvl="1"/>
            <a:r>
              <a:rPr lang="pl-PL" sz="1600" dirty="0" smtClean="0"/>
              <a:t>ochrona zdrowia,</a:t>
            </a:r>
          </a:p>
          <a:p>
            <a:pPr lvl="1"/>
            <a:r>
              <a:rPr lang="pl-PL" sz="1600" dirty="0" smtClean="0"/>
              <a:t>prowadzenie działalności gospodarczej,</a:t>
            </a:r>
          </a:p>
          <a:p>
            <a:pPr lvl="1"/>
            <a:r>
              <a:rPr lang="pl-PL" sz="1600" dirty="0" smtClean="0"/>
              <a:t>wymiar sprawiedliwości i sądownictwo,</a:t>
            </a:r>
          </a:p>
          <a:p>
            <a:pPr lvl="1"/>
            <a:r>
              <a:rPr lang="pl-PL" sz="1600" dirty="0" smtClean="0"/>
              <a:t>prezentacja i udostępnianie danych przestrzennych i statystycznych,</a:t>
            </a:r>
          </a:p>
          <a:p>
            <a:pPr lvl="1"/>
            <a:r>
              <a:rPr lang="pl-PL" sz="1600" dirty="0" smtClean="0"/>
              <a:t>nauka i szkolnictwo wyższe,</a:t>
            </a:r>
          </a:p>
          <a:p>
            <a:pPr lvl="1"/>
            <a:r>
              <a:rPr lang="pl-PL" sz="1600" dirty="0" smtClean="0"/>
              <a:t>podatki i cła,</a:t>
            </a:r>
          </a:p>
          <a:p>
            <a:pPr lvl="1"/>
            <a:r>
              <a:rPr lang="pl-PL" sz="1600" dirty="0" smtClean="0"/>
              <a:t>sprawy administracyjne, w szczególności obywatelskie zamówienia publiczne,</a:t>
            </a:r>
          </a:p>
          <a:p>
            <a:pPr lvl="1"/>
            <a:r>
              <a:rPr lang="pl-PL" sz="1600" dirty="0" smtClean="0"/>
              <a:t>bezpieczeństwo i powiadamianie ratunkowe,</a:t>
            </a:r>
          </a:p>
          <a:p>
            <a:pPr lvl="1"/>
            <a:r>
              <a:rPr lang="pl-PL" sz="1600" dirty="0" smtClean="0"/>
              <a:t>rolnictwo i rozwój obszarów wiejskich.</a:t>
            </a:r>
          </a:p>
        </p:txBody>
      </p:sp>
      <p:sp>
        <p:nvSpPr>
          <p:cNvPr id="17411" name="Rectangle 2"/>
          <p:cNvSpPr>
            <a:spLocks noChangeArrowheads="1"/>
          </p:cNvSpPr>
          <p:nvPr/>
        </p:nvSpPr>
        <p:spPr bwMode="auto">
          <a:xfrm>
            <a:off x="1403350" y="188913"/>
            <a:ext cx="7164388" cy="549275"/>
          </a:xfrm>
          <a:prstGeom prst="rect">
            <a:avLst/>
          </a:prstGeom>
          <a:noFill/>
          <a:ln w="9525">
            <a:noFill/>
            <a:miter lim="800000"/>
            <a:headEnd/>
            <a:tailEnd/>
          </a:ln>
        </p:spPr>
        <p:txBody>
          <a:bodyPr anchor="ctr"/>
          <a:lstStyle/>
          <a:p>
            <a:pPr>
              <a:spcAft>
                <a:spcPts val="600"/>
              </a:spcAft>
            </a:pPr>
            <a:r>
              <a:rPr lang="pl-PL" sz="2000" dirty="0">
                <a:solidFill>
                  <a:schemeClr val="accent2"/>
                </a:solidFill>
              </a:rPr>
              <a:t/>
            </a:r>
            <a:br>
              <a:rPr lang="pl-PL" sz="2000" dirty="0">
                <a:solidFill>
                  <a:schemeClr val="accent2"/>
                </a:solidFill>
              </a:rPr>
            </a:br>
            <a:endParaRPr lang="en-GB" sz="2000" dirty="0">
              <a:solidFill>
                <a:schemeClr val="bg1"/>
              </a:solidFill>
            </a:endParaRPr>
          </a:p>
        </p:txBody>
      </p:sp>
      <p:pic>
        <p:nvPicPr>
          <p:cNvPr id="32772" name="Picture 4"/>
          <p:cNvPicPr>
            <a:picLocks noChangeAspect="1" noChangeArrowheads="1"/>
          </p:cNvPicPr>
          <p:nvPr/>
        </p:nvPicPr>
        <p:blipFill>
          <a:blip r:embed="rId2" cstate="print"/>
          <a:srcRect/>
          <a:stretch>
            <a:fillRect/>
          </a:stretch>
        </p:blipFill>
        <p:spPr bwMode="auto">
          <a:xfrm>
            <a:off x="0" y="908908"/>
            <a:ext cx="3923928" cy="655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zawartości 2"/>
          <p:cNvSpPr>
            <a:spLocks noGrp="1"/>
          </p:cNvSpPr>
          <p:nvPr>
            <p:ph idx="1"/>
          </p:nvPr>
        </p:nvSpPr>
        <p:spPr>
          <a:xfrm>
            <a:off x="179512" y="1556792"/>
            <a:ext cx="8964488" cy="4569371"/>
          </a:xfrm>
        </p:spPr>
        <p:txBody>
          <a:bodyPr/>
          <a:lstStyle/>
          <a:p>
            <a:pPr>
              <a:buNone/>
            </a:pPr>
            <a:r>
              <a:rPr lang="pl-PL" sz="2000" b="1" dirty="0" smtClean="0"/>
              <a:t>Cyfrowe kompetencje społeczeństwa</a:t>
            </a:r>
          </a:p>
          <a:p>
            <a:r>
              <a:rPr lang="pl-PL" sz="2000" dirty="0" smtClean="0">
                <a:solidFill>
                  <a:srgbClr val="00B050"/>
                </a:solidFill>
              </a:rPr>
              <a:t>rozwój cyfrowych umiejętności społeczeństwa, głównie na obszarach wiejskich i w małych miastach. Bardziej aktywny udział w życiu społecznym oraz częstsze angażowanie się na rzecz społeczności lokalnych i działalność w organizacjach pozarządowych,</a:t>
            </a:r>
          </a:p>
          <a:p>
            <a:r>
              <a:rPr lang="pl-PL" sz="2000" dirty="0" smtClean="0">
                <a:solidFill>
                  <a:srgbClr val="00B050"/>
                </a:solidFill>
              </a:rPr>
              <a:t>kampanie edukacyjno-informacyjne, które będą promować korzyści, jakie daje rozwój cyfrowych umiejętności,</a:t>
            </a:r>
          </a:p>
          <a:p>
            <a:r>
              <a:rPr lang="pl-PL" sz="2000" dirty="0" smtClean="0"/>
              <a:t>wzmocnienie i rozwinięcie potencjału programistów, który będzie można wykorzystać dla cyfrowego rozwoju kraju.</a:t>
            </a:r>
            <a:endParaRPr lang="pl-PL" sz="2000" dirty="0"/>
          </a:p>
        </p:txBody>
      </p:sp>
      <p:sp>
        <p:nvSpPr>
          <p:cNvPr id="17411" name="Rectangle 2"/>
          <p:cNvSpPr>
            <a:spLocks noChangeArrowheads="1"/>
          </p:cNvSpPr>
          <p:nvPr/>
        </p:nvSpPr>
        <p:spPr bwMode="auto">
          <a:xfrm>
            <a:off x="1403350" y="188913"/>
            <a:ext cx="7164388" cy="549275"/>
          </a:xfrm>
          <a:prstGeom prst="rect">
            <a:avLst/>
          </a:prstGeom>
          <a:noFill/>
          <a:ln w="9525">
            <a:noFill/>
            <a:miter lim="800000"/>
            <a:headEnd/>
            <a:tailEnd/>
          </a:ln>
        </p:spPr>
        <p:txBody>
          <a:bodyPr anchor="ctr"/>
          <a:lstStyle/>
          <a:p>
            <a:pPr>
              <a:spcAft>
                <a:spcPts val="600"/>
              </a:spcAft>
            </a:pPr>
            <a:r>
              <a:rPr lang="pl-PL" sz="2000" dirty="0">
                <a:solidFill>
                  <a:schemeClr val="accent2"/>
                </a:solidFill>
              </a:rPr>
              <a:t/>
            </a:r>
            <a:br>
              <a:rPr lang="pl-PL" sz="2000" dirty="0">
                <a:solidFill>
                  <a:schemeClr val="accent2"/>
                </a:solidFill>
              </a:rPr>
            </a:br>
            <a:endParaRPr lang="en-GB" sz="2000" dirty="0">
              <a:solidFill>
                <a:schemeClr val="bg1"/>
              </a:solidFill>
            </a:endParaRPr>
          </a:p>
        </p:txBody>
      </p:sp>
      <p:pic>
        <p:nvPicPr>
          <p:cNvPr id="32772" name="Picture 4"/>
          <p:cNvPicPr>
            <a:picLocks noChangeAspect="1" noChangeArrowheads="1"/>
          </p:cNvPicPr>
          <p:nvPr/>
        </p:nvPicPr>
        <p:blipFill>
          <a:blip r:embed="rId2" cstate="print"/>
          <a:srcRect/>
          <a:stretch>
            <a:fillRect/>
          </a:stretch>
        </p:blipFill>
        <p:spPr bwMode="auto">
          <a:xfrm>
            <a:off x="0" y="908908"/>
            <a:ext cx="3923928" cy="655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zawartości 2"/>
          <p:cNvSpPr>
            <a:spLocks noGrp="1"/>
          </p:cNvSpPr>
          <p:nvPr>
            <p:ph idx="1"/>
          </p:nvPr>
        </p:nvSpPr>
        <p:spPr>
          <a:xfrm>
            <a:off x="457200" y="2204864"/>
            <a:ext cx="8229600" cy="3921299"/>
          </a:xfrm>
        </p:spPr>
        <p:txBody>
          <a:bodyPr/>
          <a:lstStyle/>
          <a:p>
            <a:r>
              <a:rPr lang="pl-PL" sz="2400" dirty="0" smtClean="0"/>
              <a:t>Celem </a:t>
            </a:r>
            <a:r>
              <a:rPr lang="pl-PL" sz="2400" b="1" dirty="0" smtClean="0"/>
              <a:t>programu operacyjnego dotyczącego rozwoju kompetencji i umiejętności, włączenia społecznego oraz dobrego rządzenia</a:t>
            </a:r>
            <a:r>
              <a:rPr lang="pl-PL" sz="2400" dirty="0" smtClean="0"/>
              <a:t> jest wzrost poziomu zatrudnienia oraz spójności społecznej, a także poprawa administracji publicznej.  </a:t>
            </a:r>
            <a:br>
              <a:rPr lang="pl-PL" sz="2400" dirty="0" smtClean="0"/>
            </a:br>
            <a:r>
              <a:rPr lang="pl-PL" sz="1800" dirty="0" smtClean="0"/>
              <a:t/>
            </a:r>
            <a:br>
              <a:rPr lang="pl-PL" sz="1800" dirty="0" smtClean="0"/>
            </a:br>
            <a:r>
              <a:rPr lang="pl-PL" sz="1800" i="1" dirty="0" smtClean="0"/>
              <a:t>Program ten wpisuje się w cele tematyczne nr 8, 9, 10 i 11.</a:t>
            </a:r>
            <a:br>
              <a:rPr lang="pl-PL" sz="1800" i="1" dirty="0" smtClean="0"/>
            </a:br>
            <a:endParaRPr lang="pl-PL" sz="1800" i="1" dirty="0" smtClean="0"/>
          </a:p>
        </p:txBody>
      </p:sp>
      <p:sp>
        <p:nvSpPr>
          <p:cNvPr id="17411" name="Rectangle 2"/>
          <p:cNvSpPr>
            <a:spLocks noChangeArrowheads="1"/>
          </p:cNvSpPr>
          <p:nvPr/>
        </p:nvSpPr>
        <p:spPr bwMode="auto">
          <a:xfrm>
            <a:off x="1403350" y="188913"/>
            <a:ext cx="7164388" cy="549275"/>
          </a:xfrm>
          <a:prstGeom prst="rect">
            <a:avLst/>
          </a:prstGeom>
          <a:noFill/>
          <a:ln w="9525">
            <a:noFill/>
            <a:miter lim="800000"/>
            <a:headEnd/>
            <a:tailEnd/>
          </a:ln>
        </p:spPr>
        <p:txBody>
          <a:bodyPr anchor="ctr"/>
          <a:lstStyle/>
          <a:p>
            <a:pPr>
              <a:spcAft>
                <a:spcPts val="600"/>
              </a:spcAft>
            </a:pPr>
            <a:r>
              <a:rPr lang="pl-PL" sz="2000" dirty="0">
                <a:solidFill>
                  <a:schemeClr val="accent2"/>
                </a:solidFill>
              </a:rPr>
              <a:t/>
            </a:r>
            <a:br>
              <a:rPr lang="pl-PL" sz="2000" dirty="0">
                <a:solidFill>
                  <a:schemeClr val="accent2"/>
                </a:solidFill>
              </a:rPr>
            </a:br>
            <a:r>
              <a:rPr lang="pl-PL" sz="2000" dirty="0" smtClean="0">
                <a:solidFill>
                  <a:schemeClr val="bg1"/>
                </a:solidFill>
              </a:rPr>
              <a:t>Programy </a:t>
            </a:r>
            <a:r>
              <a:rPr lang="pl-PL" sz="2000" dirty="0">
                <a:solidFill>
                  <a:schemeClr val="bg1"/>
                </a:solidFill>
              </a:rPr>
              <a:t>wpisują się </a:t>
            </a:r>
            <a:r>
              <a:rPr lang="pl-PL" sz="2000" dirty="0" smtClean="0">
                <a:solidFill>
                  <a:schemeClr val="bg1"/>
                </a:solidFill>
              </a:rPr>
              <a:t>w ww. cele </a:t>
            </a:r>
            <a:r>
              <a:rPr lang="pl-PL" sz="2000" dirty="0">
                <a:solidFill>
                  <a:schemeClr val="bg1"/>
                </a:solidFill>
              </a:rPr>
              <a:t>tematyczne</a:t>
            </a:r>
            <a:endParaRPr lang="en-GB" sz="2000" dirty="0">
              <a:solidFill>
                <a:schemeClr val="bg1"/>
              </a:solidFill>
            </a:endParaRPr>
          </a:p>
        </p:txBody>
      </p:sp>
      <p:pic>
        <p:nvPicPr>
          <p:cNvPr id="32771" name="Picture 3"/>
          <p:cNvPicPr>
            <a:picLocks noChangeAspect="1" noChangeArrowheads="1"/>
          </p:cNvPicPr>
          <p:nvPr/>
        </p:nvPicPr>
        <p:blipFill>
          <a:blip r:embed="rId2" cstate="print"/>
          <a:srcRect/>
          <a:stretch>
            <a:fillRect/>
          </a:stretch>
        </p:blipFill>
        <p:spPr bwMode="auto">
          <a:xfrm>
            <a:off x="0" y="1135956"/>
            <a:ext cx="5652120" cy="924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zawartości 2"/>
          <p:cNvSpPr>
            <a:spLocks noGrp="1"/>
          </p:cNvSpPr>
          <p:nvPr>
            <p:ph idx="1"/>
          </p:nvPr>
        </p:nvSpPr>
        <p:spPr>
          <a:xfrm>
            <a:off x="457200" y="2204864"/>
            <a:ext cx="8229600" cy="3921299"/>
          </a:xfrm>
        </p:spPr>
        <p:txBody>
          <a:bodyPr/>
          <a:lstStyle/>
          <a:p>
            <a:r>
              <a:rPr lang="pl-PL" sz="2400" dirty="0" smtClean="0"/>
              <a:t>Program Wiedza Edukacja Rozwój jest finansowany ze środków Europejskiego Funduszu Społecznego (EFS) oraz ze środków specjalnej linii budżetowej Inicjatywy na rzecz zatrudnienia ludzi młodych (</a:t>
            </a:r>
            <a:r>
              <a:rPr lang="pl-PL" sz="2400" dirty="0" err="1" smtClean="0"/>
              <a:t>Youth</a:t>
            </a:r>
            <a:r>
              <a:rPr lang="pl-PL" sz="2400" dirty="0" smtClean="0"/>
              <a:t> </a:t>
            </a:r>
            <a:r>
              <a:rPr lang="pl-PL" sz="2400" dirty="0" err="1" smtClean="0"/>
              <a:t>Employment</a:t>
            </a:r>
            <a:r>
              <a:rPr lang="pl-PL" sz="2400" dirty="0" smtClean="0"/>
              <a:t> </a:t>
            </a:r>
            <a:r>
              <a:rPr lang="pl-PL" sz="2400" dirty="0" err="1" smtClean="0"/>
              <a:t>Initiative</a:t>
            </a:r>
            <a:r>
              <a:rPr lang="pl-PL" sz="2400" dirty="0" smtClean="0"/>
              <a:t> – YEI). Na realizację Programu Unia Europejska przeznaczy ponad 4,4 mld euro z Europejskiego Funduszu Społecznego (EFS) oraz 252,4 mln euro ze specjalnej linii budżetowej Inicjatywy na rzecz zatrudnienia osób młodych. </a:t>
            </a:r>
          </a:p>
        </p:txBody>
      </p:sp>
      <p:pic>
        <p:nvPicPr>
          <p:cNvPr id="32771" name="Picture 3"/>
          <p:cNvPicPr>
            <a:picLocks noChangeAspect="1" noChangeArrowheads="1"/>
          </p:cNvPicPr>
          <p:nvPr/>
        </p:nvPicPr>
        <p:blipFill>
          <a:blip r:embed="rId2" cstate="print"/>
          <a:srcRect/>
          <a:stretch>
            <a:fillRect/>
          </a:stretch>
        </p:blipFill>
        <p:spPr bwMode="auto">
          <a:xfrm>
            <a:off x="0" y="1135956"/>
            <a:ext cx="5652120" cy="924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zawartości 2"/>
          <p:cNvSpPr>
            <a:spLocks noGrp="1"/>
          </p:cNvSpPr>
          <p:nvPr>
            <p:ph idx="1"/>
          </p:nvPr>
        </p:nvSpPr>
        <p:spPr>
          <a:xfrm>
            <a:off x="457200" y="2204864"/>
            <a:ext cx="8229600" cy="3921299"/>
          </a:xfrm>
        </p:spPr>
        <p:txBody>
          <a:bodyPr/>
          <a:lstStyle/>
          <a:p>
            <a:pPr>
              <a:buNone/>
            </a:pPr>
            <a:r>
              <a:rPr lang="pl-PL" sz="2400" dirty="0" smtClean="0"/>
              <a:t>Zakres wsparcia PO WER opiera się na dwóch filarach:</a:t>
            </a:r>
          </a:p>
          <a:p>
            <a:r>
              <a:rPr lang="pl-PL" sz="2400" dirty="0" smtClean="0"/>
              <a:t>poprawie funkcjonowania poszczególnych polityk sektorowych;</a:t>
            </a:r>
          </a:p>
          <a:p>
            <a:r>
              <a:rPr lang="pl-PL" sz="2400" dirty="0" smtClean="0"/>
              <a:t>interwencji w obszarach, dla których większą efektywność zapewni wsparcie z poziomu krajowego:</a:t>
            </a:r>
          </a:p>
          <a:p>
            <a:pPr lvl="1"/>
            <a:r>
              <a:rPr lang="pl-PL" sz="2000" dirty="0" smtClean="0"/>
              <a:t>wsparcie ludzi młodych,</a:t>
            </a:r>
          </a:p>
          <a:p>
            <a:pPr lvl="1"/>
            <a:r>
              <a:rPr lang="pl-PL" sz="2000" dirty="0" smtClean="0"/>
              <a:t>szkolnictwo wyższe,</a:t>
            </a:r>
          </a:p>
          <a:p>
            <a:pPr lvl="1"/>
            <a:r>
              <a:rPr lang="pl-PL" sz="2000" dirty="0" smtClean="0"/>
              <a:t>innowacje społeczne, mobilność i współpraca ponadnarodowa.</a:t>
            </a:r>
            <a:r>
              <a:rPr lang="pl-PL" sz="1400" i="1" dirty="0" smtClean="0"/>
              <a:t/>
            </a:r>
            <a:br>
              <a:rPr lang="pl-PL" sz="1400" i="1" dirty="0" smtClean="0"/>
            </a:br>
            <a:endParaRPr lang="pl-PL" sz="1400" i="1" dirty="0" smtClean="0"/>
          </a:p>
        </p:txBody>
      </p:sp>
      <p:pic>
        <p:nvPicPr>
          <p:cNvPr id="32771" name="Picture 3"/>
          <p:cNvPicPr>
            <a:picLocks noChangeAspect="1" noChangeArrowheads="1"/>
          </p:cNvPicPr>
          <p:nvPr/>
        </p:nvPicPr>
        <p:blipFill>
          <a:blip r:embed="rId2" cstate="print"/>
          <a:srcRect/>
          <a:stretch>
            <a:fillRect/>
          </a:stretch>
        </p:blipFill>
        <p:spPr bwMode="auto">
          <a:xfrm>
            <a:off x="0" y="1135956"/>
            <a:ext cx="5652120" cy="924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zawartości 2"/>
          <p:cNvSpPr>
            <a:spLocks noGrp="1"/>
          </p:cNvSpPr>
          <p:nvPr>
            <p:ph idx="1"/>
          </p:nvPr>
        </p:nvSpPr>
        <p:spPr>
          <a:xfrm>
            <a:off x="457200" y="1628800"/>
            <a:ext cx="8229600" cy="4497363"/>
          </a:xfrm>
        </p:spPr>
        <p:txBody>
          <a:bodyPr/>
          <a:lstStyle/>
          <a:p>
            <a:pPr>
              <a:buNone/>
            </a:pPr>
            <a:r>
              <a:rPr lang="pl-PL" sz="2400" b="1" dirty="0" smtClean="0"/>
              <a:t>Osoby młode na rynku pracy</a:t>
            </a:r>
          </a:p>
          <a:p>
            <a:r>
              <a:rPr lang="pl-PL" sz="2400" dirty="0" smtClean="0"/>
              <a:t>wsparcie ludzi młodych, do 29 roku życia bez pracy, w tym w szczególności osób, które nie uczestniczą w kształceniu i szkoleniu (tzw. młodzież NEET) poprzez pomoc w zakresie określenia ścieżki zawodowej, szkolenia i egzaminy, staże, praktyki, subsydiowane zatrudnienie, dotacje na rozpoczęcie działalności gospodarczej, wsparcie w zakresie mobilności międzysektorowej i geograficznej. Integralną częścią działań wspierających osoby młode jest </a:t>
            </a:r>
            <a:r>
              <a:rPr lang="pl-PL" sz="2400" u="sng" dirty="0" smtClean="0">
                <a:hlinkClick r:id="rId2" tooltip="Skorzystaj z Inicjatywy dla Młodych"/>
              </a:rPr>
              <a:t>Inicjatywa dla młodych.</a:t>
            </a:r>
            <a:endParaRPr lang="pl-PL" sz="2400" dirty="0" smtClean="0"/>
          </a:p>
        </p:txBody>
      </p:sp>
      <p:pic>
        <p:nvPicPr>
          <p:cNvPr id="32771" name="Picture 3"/>
          <p:cNvPicPr>
            <a:picLocks noChangeAspect="1" noChangeArrowheads="1"/>
          </p:cNvPicPr>
          <p:nvPr/>
        </p:nvPicPr>
        <p:blipFill>
          <a:blip r:embed="rId3" cstate="print"/>
          <a:srcRect/>
          <a:stretch>
            <a:fillRect/>
          </a:stretch>
        </p:blipFill>
        <p:spPr bwMode="auto">
          <a:xfrm>
            <a:off x="0" y="836712"/>
            <a:ext cx="4788024" cy="7834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zawartości 2"/>
          <p:cNvSpPr>
            <a:spLocks noGrp="1"/>
          </p:cNvSpPr>
          <p:nvPr>
            <p:ph idx="1"/>
          </p:nvPr>
        </p:nvSpPr>
        <p:spPr>
          <a:xfrm>
            <a:off x="457200" y="1628800"/>
            <a:ext cx="8229600" cy="4497363"/>
          </a:xfrm>
        </p:spPr>
        <p:txBody>
          <a:bodyPr/>
          <a:lstStyle/>
          <a:p>
            <a:pPr>
              <a:buNone/>
            </a:pPr>
            <a:r>
              <a:rPr lang="pl-PL" sz="2400" b="1" dirty="0" smtClean="0"/>
              <a:t>	Efektywne polityki publiczne dla rynku pracy, gospodarki i edukacji</a:t>
            </a:r>
          </a:p>
          <a:p>
            <a:r>
              <a:rPr lang="pl-PL" sz="2400" dirty="0" smtClean="0"/>
              <a:t>poprawa efektywności wybranych polityk publicznych kluczowych z punktu widzenia strategii Europa 2020 i krajowych programów reform (np. modernizacja instytucji rynku pracy, rozwój polityki edukacyjnej, poprawa jakości działań skierowanych do osób zagrożonych ubóstwem lub wykluczeniem społecznym). </a:t>
            </a:r>
          </a:p>
        </p:txBody>
      </p:sp>
      <p:pic>
        <p:nvPicPr>
          <p:cNvPr id="32771" name="Picture 3"/>
          <p:cNvPicPr>
            <a:picLocks noChangeAspect="1" noChangeArrowheads="1"/>
          </p:cNvPicPr>
          <p:nvPr/>
        </p:nvPicPr>
        <p:blipFill>
          <a:blip r:embed="rId2" cstate="print"/>
          <a:srcRect/>
          <a:stretch>
            <a:fillRect/>
          </a:stretch>
        </p:blipFill>
        <p:spPr bwMode="auto">
          <a:xfrm>
            <a:off x="0" y="836712"/>
            <a:ext cx="4788024" cy="7834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zawartości 2"/>
          <p:cNvSpPr>
            <a:spLocks noGrp="1"/>
          </p:cNvSpPr>
          <p:nvPr>
            <p:ph idx="1"/>
          </p:nvPr>
        </p:nvSpPr>
        <p:spPr>
          <a:xfrm>
            <a:off x="457200" y="1628800"/>
            <a:ext cx="8229600" cy="4497363"/>
          </a:xfrm>
        </p:spPr>
        <p:txBody>
          <a:bodyPr/>
          <a:lstStyle/>
          <a:p>
            <a:pPr>
              <a:buNone/>
            </a:pPr>
            <a:r>
              <a:rPr lang="pl-PL" sz="2400" b="1" dirty="0" smtClean="0"/>
              <a:t>Szkolnictwo wyższe dla gospodarki i rozwoju</a:t>
            </a:r>
          </a:p>
          <a:p>
            <a:r>
              <a:rPr lang="pl-PL" sz="2400" dirty="0" smtClean="0"/>
              <a:t>rozwój szkolnictwa wyższego (np. zapewnienie kształcenia odpowiadającego potrzebom gospodarki, rynku pracy i społeczeństwa, podniesienie jakości studiów doktoranckich, zwiększenie otwartości i mobilności międzynarodowej, poprawa jakości dydaktyki i systemów zarządzania kształceniem).</a:t>
            </a:r>
          </a:p>
        </p:txBody>
      </p:sp>
      <p:pic>
        <p:nvPicPr>
          <p:cNvPr id="32771" name="Picture 3"/>
          <p:cNvPicPr>
            <a:picLocks noChangeAspect="1" noChangeArrowheads="1"/>
          </p:cNvPicPr>
          <p:nvPr/>
        </p:nvPicPr>
        <p:blipFill>
          <a:blip r:embed="rId2" cstate="print"/>
          <a:srcRect/>
          <a:stretch>
            <a:fillRect/>
          </a:stretch>
        </p:blipFill>
        <p:spPr bwMode="auto">
          <a:xfrm>
            <a:off x="0" y="836712"/>
            <a:ext cx="4788024" cy="7834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zawartości 2"/>
          <p:cNvSpPr>
            <a:spLocks noGrp="1"/>
          </p:cNvSpPr>
          <p:nvPr>
            <p:ph idx="1"/>
          </p:nvPr>
        </p:nvSpPr>
        <p:spPr>
          <a:xfrm>
            <a:off x="457200" y="1628800"/>
            <a:ext cx="8229600" cy="4497363"/>
          </a:xfrm>
        </p:spPr>
        <p:txBody>
          <a:bodyPr/>
          <a:lstStyle/>
          <a:p>
            <a:pPr>
              <a:buNone/>
            </a:pPr>
            <a:r>
              <a:rPr lang="pl-PL" sz="2400" b="1" dirty="0" smtClean="0"/>
              <a:t>Innowacje społeczne i współpraca ponadnarodowa</a:t>
            </a:r>
          </a:p>
          <a:p>
            <a:r>
              <a:rPr lang="pl-PL" sz="2400" dirty="0" smtClean="0"/>
              <a:t>zwiększenie wykorzystania innowacji społecznych w ramach polityk publicznych,</a:t>
            </a:r>
          </a:p>
          <a:p>
            <a:r>
              <a:rPr lang="pl-PL" sz="2400" dirty="0" smtClean="0"/>
              <a:t>wzmocnienie potencjału rozwojowego osób i instytucji z wykorzystaniem programów mobilności ponadnarodowej,</a:t>
            </a:r>
          </a:p>
          <a:p>
            <a:r>
              <a:rPr lang="pl-PL" sz="2400" dirty="0" smtClean="0"/>
              <a:t>rozwój współpracy polskich podmiotów z partnerami zagranicznymi.</a:t>
            </a:r>
          </a:p>
        </p:txBody>
      </p:sp>
      <p:pic>
        <p:nvPicPr>
          <p:cNvPr id="32771" name="Picture 3"/>
          <p:cNvPicPr>
            <a:picLocks noChangeAspect="1" noChangeArrowheads="1"/>
          </p:cNvPicPr>
          <p:nvPr/>
        </p:nvPicPr>
        <p:blipFill>
          <a:blip r:embed="rId2" cstate="print"/>
          <a:srcRect/>
          <a:stretch>
            <a:fillRect/>
          </a:stretch>
        </p:blipFill>
        <p:spPr bwMode="auto">
          <a:xfrm>
            <a:off x="0" y="836712"/>
            <a:ext cx="4788024" cy="7834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numeru slajdu 3"/>
          <p:cNvSpPr>
            <a:spLocks noGrp="1"/>
          </p:cNvSpPr>
          <p:nvPr>
            <p:ph type="sldNum" sz="quarter" idx="12"/>
          </p:nvPr>
        </p:nvSpPr>
        <p:spPr>
          <a:noFill/>
        </p:spPr>
        <p:txBody>
          <a:bodyPr/>
          <a:lstStyle/>
          <a:p>
            <a:fld id="{C146E46E-EF60-41B1-ACE7-312F7C54B11E}" type="slidenum">
              <a:rPr lang="pl-PL" smtClean="0"/>
              <a:pPr/>
              <a:t>5</a:t>
            </a:fld>
            <a:endParaRPr lang="pl-PL" smtClean="0"/>
          </a:p>
        </p:txBody>
      </p:sp>
      <p:sp>
        <p:nvSpPr>
          <p:cNvPr id="7171" name="Text Box 3"/>
          <p:cNvSpPr txBox="1">
            <a:spLocks noChangeArrowheads="1"/>
          </p:cNvSpPr>
          <p:nvPr/>
        </p:nvSpPr>
        <p:spPr bwMode="auto">
          <a:xfrm>
            <a:off x="5921375" y="9525"/>
            <a:ext cx="184150" cy="457200"/>
          </a:xfrm>
          <a:prstGeom prst="rect">
            <a:avLst/>
          </a:prstGeom>
          <a:noFill/>
          <a:ln w="9525">
            <a:noFill/>
            <a:miter lim="800000"/>
            <a:headEnd/>
            <a:tailEnd/>
          </a:ln>
        </p:spPr>
        <p:txBody>
          <a:bodyPr wrap="none">
            <a:spAutoFit/>
          </a:bodyPr>
          <a:lstStyle/>
          <a:p>
            <a:pPr algn="ctr" eaLnBrk="1" hangingPunct="1"/>
            <a:endParaRPr lang="en-US" sz="2400" b="1">
              <a:solidFill>
                <a:schemeClr val="bg1"/>
              </a:solidFill>
              <a:latin typeface="Garamond" pitchFamily="18" charset="0"/>
            </a:endParaRPr>
          </a:p>
        </p:txBody>
      </p:sp>
      <p:sp>
        <p:nvSpPr>
          <p:cNvPr id="7172" name="Text Box 5"/>
          <p:cNvSpPr txBox="1">
            <a:spLocks noChangeArrowheads="1"/>
          </p:cNvSpPr>
          <p:nvPr/>
        </p:nvSpPr>
        <p:spPr bwMode="auto">
          <a:xfrm>
            <a:off x="1403350" y="115888"/>
            <a:ext cx="7705725" cy="701675"/>
          </a:xfrm>
          <a:prstGeom prst="rect">
            <a:avLst/>
          </a:prstGeom>
          <a:noFill/>
          <a:ln w="9525">
            <a:noFill/>
            <a:miter lim="800000"/>
            <a:headEnd/>
            <a:tailEnd/>
          </a:ln>
        </p:spPr>
        <p:txBody>
          <a:bodyPr>
            <a:spAutoFit/>
          </a:bodyPr>
          <a:lstStyle/>
          <a:p>
            <a:pPr eaLnBrk="1" hangingPunct="1"/>
            <a:r>
              <a:rPr lang="pl-PL" sz="2000">
                <a:solidFill>
                  <a:schemeClr val="accent2"/>
                </a:solidFill>
              </a:rPr>
              <a:t>Fundusze WRS jako narzędzie realizacji </a:t>
            </a:r>
          </a:p>
          <a:p>
            <a:pPr eaLnBrk="1" hangingPunct="1"/>
            <a:r>
              <a:rPr lang="pl-PL" sz="2000">
                <a:solidFill>
                  <a:schemeClr val="bg1"/>
                </a:solidFill>
              </a:rPr>
              <a:t>celów rozwojowych kraju</a:t>
            </a:r>
          </a:p>
        </p:txBody>
      </p:sp>
      <p:sp>
        <p:nvSpPr>
          <p:cNvPr id="7173" name="AutoShape 7"/>
          <p:cNvSpPr>
            <a:spLocks noChangeArrowheads="1"/>
          </p:cNvSpPr>
          <p:nvPr/>
        </p:nvSpPr>
        <p:spPr bwMode="auto">
          <a:xfrm>
            <a:off x="539750" y="4581525"/>
            <a:ext cx="8353425" cy="935038"/>
          </a:xfrm>
          <a:prstGeom prst="flowChartAlternateProcess">
            <a:avLst/>
          </a:prstGeom>
          <a:solidFill>
            <a:srgbClr val="477CC9"/>
          </a:solidFill>
          <a:ln w="15875" algn="ctr">
            <a:solidFill>
              <a:srgbClr val="FFFF00"/>
            </a:solidFill>
            <a:round/>
            <a:headEnd/>
            <a:tailEnd/>
          </a:ln>
        </p:spPr>
        <p:txBody>
          <a:bodyPr lIns="0" tIns="10800" rIns="0" bIns="0" anchorCtr="1"/>
          <a:lstStyle/>
          <a:p>
            <a:pPr algn="ctr" eaLnBrk="1" hangingPunct="1">
              <a:lnSpc>
                <a:spcPct val="85000"/>
              </a:lnSpc>
            </a:pPr>
            <a:endParaRPr lang="pl-PL" sz="1000">
              <a:solidFill>
                <a:srgbClr val="FFFFCC"/>
              </a:solidFill>
              <a:latin typeface="Arial Narrow" pitchFamily="34" charset="0"/>
            </a:endParaRPr>
          </a:p>
          <a:p>
            <a:pPr algn="ctr" eaLnBrk="1" hangingPunct="1">
              <a:lnSpc>
                <a:spcPct val="85000"/>
              </a:lnSpc>
            </a:pPr>
            <a:r>
              <a:rPr lang="pl-PL" sz="2000">
                <a:solidFill>
                  <a:srgbClr val="FFFFCC"/>
                </a:solidFill>
                <a:latin typeface="Arial Narrow" pitchFamily="34" charset="0"/>
              </a:rPr>
              <a:t>poprzez wszystkie 11 celów tematycznych </a:t>
            </a:r>
            <a:br>
              <a:rPr lang="pl-PL" sz="2000">
                <a:solidFill>
                  <a:srgbClr val="FFFFCC"/>
                </a:solidFill>
                <a:latin typeface="Arial Narrow" pitchFamily="34" charset="0"/>
              </a:rPr>
            </a:br>
            <a:r>
              <a:rPr lang="pl-PL" sz="2000">
                <a:solidFill>
                  <a:srgbClr val="FFFFCC"/>
                </a:solidFill>
                <a:latin typeface="Arial Narrow" pitchFamily="34" charset="0"/>
              </a:rPr>
              <a:t>wskazanych w projektach rozporządzeń UE</a:t>
            </a:r>
            <a:endParaRPr lang="en-US" sz="2000">
              <a:solidFill>
                <a:srgbClr val="FFFFCC"/>
              </a:solidFill>
              <a:latin typeface="Arial Narrow" pitchFamily="34" charset="0"/>
            </a:endParaRPr>
          </a:p>
        </p:txBody>
      </p:sp>
      <p:sp>
        <p:nvSpPr>
          <p:cNvPr id="7174" name="Rectangle 3"/>
          <p:cNvSpPr>
            <a:spLocks noChangeArrowheads="1"/>
          </p:cNvSpPr>
          <p:nvPr/>
        </p:nvSpPr>
        <p:spPr bwMode="auto">
          <a:xfrm>
            <a:off x="1116013" y="1268413"/>
            <a:ext cx="7316787" cy="601662"/>
          </a:xfrm>
          <a:prstGeom prst="rect">
            <a:avLst/>
          </a:prstGeom>
          <a:noFill/>
          <a:ln w="9525">
            <a:noFill/>
            <a:miter lim="800000"/>
            <a:headEnd/>
            <a:tailEnd/>
          </a:ln>
        </p:spPr>
        <p:txBody>
          <a:bodyPr/>
          <a:lstStyle/>
          <a:p>
            <a:pPr algn="ctr" defTabSz="533400" eaLnBrk="1" hangingPunct="1">
              <a:lnSpc>
                <a:spcPct val="80000"/>
              </a:lnSpc>
              <a:spcBef>
                <a:spcPct val="20000"/>
              </a:spcBef>
              <a:buClr>
                <a:schemeClr val="accent2"/>
              </a:buClr>
              <a:buFont typeface="Wingdings" pitchFamily="2" charset="2"/>
              <a:buNone/>
            </a:pPr>
            <a:endParaRPr lang="en-US" sz="2000" b="1">
              <a:solidFill>
                <a:schemeClr val="hlink"/>
              </a:solidFill>
              <a:latin typeface="Arial Narrow" pitchFamily="34" charset="0"/>
            </a:endParaRPr>
          </a:p>
        </p:txBody>
      </p:sp>
      <p:sp>
        <p:nvSpPr>
          <p:cNvPr id="68617" name="AutoShape 9"/>
          <p:cNvSpPr>
            <a:spLocks noChangeArrowheads="1"/>
          </p:cNvSpPr>
          <p:nvPr/>
        </p:nvSpPr>
        <p:spPr bwMode="auto">
          <a:xfrm>
            <a:off x="539750" y="2420938"/>
            <a:ext cx="2586038" cy="1560512"/>
          </a:xfrm>
          <a:prstGeom prst="roundRect">
            <a:avLst>
              <a:gd name="adj" fmla="val 16667"/>
            </a:avLst>
          </a:prstGeom>
          <a:solidFill>
            <a:schemeClr val="bg1"/>
          </a:solidFill>
          <a:ln w="15875" algn="ctr">
            <a:solidFill>
              <a:srgbClr val="0070C0"/>
            </a:solidFill>
            <a:round/>
            <a:headEnd/>
            <a:tailEnd/>
          </a:ln>
          <a:effectLst>
            <a:outerShdw dist="45791" dir="2021404" algn="ctr" rotWithShape="0">
              <a:schemeClr val="bg2">
                <a:alpha val="50000"/>
              </a:schemeClr>
            </a:outerShdw>
          </a:effectLst>
        </p:spPr>
        <p:txBody>
          <a:bodyPr lIns="0" tIns="10800" rIns="0" bIns="10800" anchor="ctr" anchorCtr="1"/>
          <a:lstStyle/>
          <a:p>
            <a:pPr algn="ctr" eaLnBrk="1" hangingPunct="1">
              <a:defRPr/>
            </a:pPr>
            <a:r>
              <a:rPr lang="pl-PL" sz="2000" b="1" i="1" dirty="0">
                <a:solidFill>
                  <a:srgbClr val="0070C0"/>
                </a:solidFill>
                <a:latin typeface="Arial Narrow" pitchFamily="34" charset="0"/>
              </a:rPr>
              <a:t>Zwiększanie konkurencyjności gospodarki</a:t>
            </a:r>
            <a:endParaRPr lang="en-US" sz="2000" b="1" i="1" dirty="0">
              <a:solidFill>
                <a:srgbClr val="0070C0"/>
              </a:solidFill>
              <a:latin typeface="Arial Narrow" pitchFamily="34" charset="0"/>
            </a:endParaRPr>
          </a:p>
        </p:txBody>
      </p:sp>
      <p:sp>
        <p:nvSpPr>
          <p:cNvPr id="68618" name="AutoShape 10"/>
          <p:cNvSpPr>
            <a:spLocks noChangeArrowheads="1"/>
          </p:cNvSpPr>
          <p:nvPr/>
        </p:nvSpPr>
        <p:spPr bwMode="auto">
          <a:xfrm>
            <a:off x="3348038" y="2420938"/>
            <a:ext cx="2586037" cy="1560512"/>
          </a:xfrm>
          <a:prstGeom prst="roundRect">
            <a:avLst>
              <a:gd name="adj" fmla="val 16667"/>
            </a:avLst>
          </a:prstGeom>
          <a:solidFill>
            <a:schemeClr val="bg1"/>
          </a:solidFill>
          <a:ln w="15875" algn="ctr">
            <a:solidFill>
              <a:srgbClr val="0070C0"/>
            </a:solidFill>
            <a:round/>
            <a:headEnd/>
            <a:tailEnd/>
          </a:ln>
          <a:effectLst>
            <a:outerShdw dist="45791" dir="2021404" algn="ctr" rotWithShape="0">
              <a:schemeClr val="bg2">
                <a:alpha val="50000"/>
              </a:schemeClr>
            </a:outerShdw>
          </a:effectLst>
        </p:spPr>
        <p:txBody>
          <a:bodyPr lIns="0" tIns="10800" rIns="0" bIns="10800" anchor="ctr" anchorCtr="1"/>
          <a:lstStyle/>
          <a:p>
            <a:pPr algn="ctr" eaLnBrk="1" hangingPunct="1">
              <a:defRPr/>
            </a:pPr>
            <a:r>
              <a:rPr lang="pl-PL" sz="2000" b="1" i="1">
                <a:solidFill>
                  <a:srgbClr val="0070C0"/>
                </a:solidFill>
                <a:latin typeface="Arial Narrow" pitchFamily="34" charset="0"/>
              </a:rPr>
              <a:t>Poprawa spójności społecznej </a:t>
            </a:r>
            <a:br>
              <a:rPr lang="pl-PL" sz="2000" b="1" i="1">
                <a:solidFill>
                  <a:srgbClr val="0070C0"/>
                </a:solidFill>
                <a:latin typeface="Arial Narrow" pitchFamily="34" charset="0"/>
              </a:rPr>
            </a:br>
            <a:r>
              <a:rPr lang="pl-PL" sz="2000" b="1" i="1">
                <a:solidFill>
                  <a:srgbClr val="0070C0"/>
                </a:solidFill>
                <a:latin typeface="Arial Narrow" pitchFamily="34" charset="0"/>
              </a:rPr>
              <a:t>i terytorialnej</a:t>
            </a:r>
            <a:endParaRPr lang="en-US" sz="2000" b="1" i="1">
              <a:solidFill>
                <a:srgbClr val="0070C0"/>
              </a:solidFill>
              <a:latin typeface="Arial Narrow" pitchFamily="34" charset="0"/>
            </a:endParaRPr>
          </a:p>
        </p:txBody>
      </p:sp>
      <p:sp>
        <p:nvSpPr>
          <p:cNvPr id="68619" name="AutoShape 11"/>
          <p:cNvSpPr>
            <a:spLocks noChangeArrowheads="1"/>
          </p:cNvSpPr>
          <p:nvPr/>
        </p:nvSpPr>
        <p:spPr bwMode="auto">
          <a:xfrm>
            <a:off x="6084888" y="2420938"/>
            <a:ext cx="2586037" cy="1560512"/>
          </a:xfrm>
          <a:prstGeom prst="roundRect">
            <a:avLst>
              <a:gd name="adj" fmla="val 16667"/>
            </a:avLst>
          </a:prstGeom>
          <a:solidFill>
            <a:schemeClr val="bg1"/>
          </a:solidFill>
          <a:ln w="15875" algn="ctr">
            <a:solidFill>
              <a:srgbClr val="0070C0"/>
            </a:solidFill>
            <a:round/>
            <a:headEnd/>
            <a:tailEnd/>
          </a:ln>
          <a:effectLst>
            <a:outerShdw dist="45791" dir="2021404" algn="ctr" rotWithShape="0">
              <a:schemeClr val="bg2">
                <a:alpha val="50000"/>
              </a:schemeClr>
            </a:outerShdw>
          </a:effectLst>
        </p:spPr>
        <p:txBody>
          <a:bodyPr lIns="0" tIns="10800" rIns="0" bIns="10800" anchor="ctr" anchorCtr="1"/>
          <a:lstStyle/>
          <a:p>
            <a:pPr algn="ctr" eaLnBrk="1" hangingPunct="1">
              <a:defRPr/>
            </a:pPr>
            <a:r>
              <a:rPr lang="pl-PL" sz="2000" b="1" i="1" dirty="0">
                <a:solidFill>
                  <a:srgbClr val="0070C0"/>
                </a:solidFill>
                <a:latin typeface="Arial Narrow" pitchFamily="34" charset="0"/>
              </a:rPr>
              <a:t>Podnoszenie sprawności </a:t>
            </a:r>
            <a:br>
              <a:rPr lang="pl-PL" sz="2000" b="1" i="1" dirty="0">
                <a:solidFill>
                  <a:srgbClr val="0070C0"/>
                </a:solidFill>
                <a:latin typeface="Arial Narrow" pitchFamily="34" charset="0"/>
              </a:rPr>
            </a:br>
            <a:r>
              <a:rPr lang="pl-PL" sz="2000" b="1" i="1" dirty="0">
                <a:solidFill>
                  <a:srgbClr val="0070C0"/>
                </a:solidFill>
                <a:latin typeface="Arial Narrow" pitchFamily="34" charset="0"/>
              </a:rPr>
              <a:t>i efektywności państwa</a:t>
            </a:r>
            <a:endParaRPr lang="en-US" sz="2000" b="1" i="1" dirty="0">
              <a:solidFill>
                <a:srgbClr val="0070C0"/>
              </a:solidFill>
              <a:latin typeface="Arial Narrow" pitchFamily="34" charset="0"/>
            </a:endParaRPr>
          </a:p>
        </p:txBody>
      </p:sp>
      <p:sp>
        <p:nvSpPr>
          <p:cNvPr id="2" name="AutoShape 7"/>
          <p:cNvSpPr>
            <a:spLocks noChangeArrowheads="1"/>
          </p:cNvSpPr>
          <p:nvPr/>
        </p:nvSpPr>
        <p:spPr bwMode="auto">
          <a:xfrm>
            <a:off x="395288" y="1125538"/>
            <a:ext cx="8353425" cy="863600"/>
          </a:xfrm>
          <a:prstGeom prst="flowChartAlternateProcess">
            <a:avLst/>
          </a:prstGeom>
          <a:solidFill>
            <a:srgbClr val="477CC9"/>
          </a:solidFill>
          <a:ln w="19050" algn="ctr">
            <a:solidFill>
              <a:srgbClr val="FFFF00"/>
            </a:solidFill>
            <a:round/>
            <a:headEnd/>
            <a:tailEnd/>
          </a:ln>
          <a:effectLst>
            <a:outerShdw dist="35921" dir="2700000" algn="ctr" rotWithShape="0">
              <a:schemeClr val="bg2">
                <a:alpha val="50000"/>
              </a:schemeClr>
            </a:outerShdw>
          </a:effectLst>
        </p:spPr>
        <p:txBody>
          <a:bodyPr wrap="none" anchor="ctr"/>
          <a:lstStyle/>
          <a:p>
            <a:pPr marL="266700" indent="-266700" algn="ctr">
              <a:lnSpc>
                <a:spcPct val="90000"/>
              </a:lnSpc>
              <a:buClr>
                <a:srgbClr val="000000"/>
              </a:buClr>
              <a:buSzPct val="100000"/>
              <a:defRPr/>
            </a:pPr>
            <a:endParaRPr lang="pl-PL" sz="2000" b="1">
              <a:solidFill>
                <a:schemeClr val="accent2"/>
              </a:solidFill>
              <a:latin typeface="Arial Narrow" pitchFamily="34" charset="0"/>
            </a:endParaRPr>
          </a:p>
          <a:p>
            <a:pPr marL="266700" indent="-266700" algn="ctr">
              <a:lnSpc>
                <a:spcPct val="90000"/>
              </a:lnSpc>
              <a:buClr>
                <a:srgbClr val="000000"/>
              </a:buClr>
              <a:buSzPct val="100000"/>
              <a:defRPr/>
            </a:pPr>
            <a:r>
              <a:rPr lang="pl-PL" sz="2000">
                <a:solidFill>
                  <a:srgbClr val="FFFFCC"/>
                </a:solidFill>
                <a:latin typeface="Arial Narrow" pitchFamily="34" charset="0"/>
              </a:rPr>
              <a:t>Fundusze WRS będą realizowały cele rozwojowe określone </a:t>
            </a:r>
            <a:br>
              <a:rPr lang="pl-PL" sz="2000">
                <a:solidFill>
                  <a:srgbClr val="FFFFCC"/>
                </a:solidFill>
                <a:latin typeface="Arial Narrow" pitchFamily="34" charset="0"/>
              </a:rPr>
            </a:br>
            <a:r>
              <a:rPr lang="pl-PL" sz="2000">
                <a:solidFill>
                  <a:srgbClr val="FFFFCC"/>
                </a:solidFill>
                <a:latin typeface="Arial Narrow" pitchFamily="34" charset="0"/>
              </a:rPr>
              <a:t>w Strategii Rozwoju Kraju w ramach 3 obszarów:</a:t>
            </a:r>
          </a:p>
          <a:p>
            <a:pPr marL="266700" indent="-266700" algn="ctr">
              <a:lnSpc>
                <a:spcPct val="90000"/>
              </a:lnSpc>
              <a:buClr>
                <a:srgbClr val="000000"/>
              </a:buClr>
              <a:buSzPct val="100000"/>
              <a:defRPr/>
            </a:pPr>
            <a:endParaRPr lang="en-US" sz="2000">
              <a:solidFill>
                <a:srgbClr val="FFFFCC"/>
              </a:solidFill>
              <a:latin typeface="Arial Narrow"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zawartości 2"/>
          <p:cNvSpPr>
            <a:spLocks noGrp="1"/>
          </p:cNvSpPr>
          <p:nvPr>
            <p:ph idx="1"/>
          </p:nvPr>
        </p:nvSpPr>
        <p:spPr>
          <a:xfrm>
            <a:off x="457200" y="1628800"/>
            <a:ext cx="8229600" cy="4497363"/>
          </a:xfrm>
        </p:spPr>
        <p:txBody>
          <a:bodyPr/>
          <a:lstStyle/>
          <a:p>
            <a:pPr>
              <a:buNone/>
            </a:pPr>
            <a:r>
              <a:rPr lang="pl-PL" sz="2400" b="1" dirty="0" smtClean="0"/>
              <a:t>Wsparcie dla obszaru zdrowia</a:t>
            </a:r>
          </a:p>
          <a:p>
            <a:r>
              <a:rPr lang="pl-PL" sz="2400" dirty="0" smtClean="0"/>
              <a:t>przeciwdziałanie dezaktywizacji zawodowej z przyczyn zdrowotnych (głównie poprzez działania profilaktyczne),</a:t>
            </a:r>
          </a:p>
          <a:p>
            <a:r>
              <a:rPr lang="pl-PL" sz="2400" dirty="0" smtClean="0"/>
              <a:t>wspieranie systemu kształcenia zawodowego, </a:t>
            </a:r>
            <a:r>
              <a:rPr lang="pl-PL" sz="2400" dirty="0" err="1" smtClean="0"/>
              <a:t>przeddyplomowego</a:t>
            </a:r>
            <a:r>
              <a:rPr lang="pl-PL" sz="2400" dirty="0" smtClean="0"/>
              <a:t> i podyplomowego kadr medycznych,</a:t>
            </a:r>
          </a:p>
          <a:p>
            <a:r>
              <a:rPr lang="pl-PL" sz="2400" dirty="0" smtClean="0"/>
              <a:t>poprawa efektywności funkcjonowania systemu ochrony zdrowia, w szczególności na poziomie podstawowej opieki zdrowotnej.</a:t>
            </a:r>
            <a:endParaRPr lang="pl-PL" sz="2400" dirty="0"/>
          </a:p>
        </p:txBody>
      </p:sp>
      <p:pic>
        <p:nvPicPr>
          <p:cNvPr id="32771" name="Picture 3"/>
          <p:cNvPicPr>
            <a:picLocks noChangeAspect="1" noChangeArrowheads="1"/>
          </p:cNvPicPr>
          <p:nvPr/>
        </p:nvPicPr>
        <p:blipFill>
          <a:blip r:embed="rId2" cstate="print"/>
          <a:srcRect/>
          <a:stretch>
            <a:fillRect/>
          </a:stretch>
        </p:blipFill>
        <p:spPr bwMode="auto">
          <a:xfrm>
            <a:off x="0" y="836712"/>
            <a:ext cx="4788024" cy="7834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zawartości 2"/>
          <p:cNvSpPr>
            <a:spLocks noGrp="1"/>
          </p:cNvSpPr>
          <p:nvPr>
            <p:ph idx="1"/>
          </p:nvPr>
        </p:nvSpPr>
        <p:spPr>
          <a:xfrm>
            <a:off x="323850" y="1916832"/>
            <a:ext cx="8362950" cy="3734668"/>
          </a:xfrm>
        </p:spPr>
        <p:txBody>
          <a:bodyPr/>
          <a:lstStyle/>
          <a:p>
            <a:endParaRPr lang="pl-PL" sz="1600" dirty="0" smtClean="0"/>
          </a:p>
          <a:p>
            <a:r>
              <a:rPr lang="pl-PL" sz="2400" dirty="0" smtClean="0"/>
              <a:t>Celem </a:t>
            </a:r>
            <a:r>
              <a:rPr lang="pl-PL" sz="2400" b="1" dirty="0" smtClean="0"/>
              <a:t>programu operacyjnego dotyczącego Polski Wschodniej </a:t>
            </a:r>
            <a:r>
              <a:rPr lang="pl-PL" sz="2400" dirty="0" smtClean="0"/>
              <a:t>jest wzmocnienie pozycji rozwojowej i konkurencyjnej pięciu województw wschodnich, wzmacnianie przewag konkurencyjnych wynikających z ponadregionalnych specjalizacji, poprawa dostępności transportowej, wzmacnianie atrakcyjności inwestycyjnej i konkurencyjności wybranych miast. </a:t>
            </a:r>
            <a:br>
              <a:rPr lang="pl-PL" sz="2400" dirty="0" smtClean="0"/>
            </a:br>
            <a:endParaRPr lang="pl-PL" sz="2400" dirty="0" smtClean="0"/>
          </a:p>
          <a:p>
            <a:r>
              <a:rPr lang="pl-PL" sz="1600" i="1" dirty="0" smtClean="0"/>
              <a:t>Program ten wpisuje się w cele tematyczne nr 1, 3 i 7.</a:t>
            </a:r>
          </a:p>
          <a:p>
            <a:pPr>
              <a:buNone/>
            </a:pPr>
            <a:endParaRPr lang="pl-PL" sz="1600" i="1" dirty="0" smtClean="0"/>
          </a:p>
        </p:txBody>
      </p:sp>
      <p:sp>
        <p:nvSpPr>
          <p:cNvPr id="18435" name="Rectangle 2"/>
          <p:cNvSpPr>
            <a:spLocks noChangeArrowheads="1"/>
          </p:cNvSpPr>
          <p:nvPr/>
        </p:nvSpPr>
        <p:spPr bwMode="auto">
          <a:xfrm>
            <a:off x="1403350" y="188913"/>
            <a:ext cx="7164388" cy="549275"/>
          </a:xfrm>
          <a:prstGeom prst="rect">
            <a:avLst/>
          </a:prstGeom>
          <a:noFill/>
          <a:ln w="9525">
            <a:noFill/>
            <a:miter lim="800000"/>
            <a:headEnd/>
            <a:tailEnd/>
          </a:ln>
        </p:spPr>
        <p:txBody>
          <a:bodyPr anchor="ctr"/>
          <a:lstStyle/>
          <a:p>
            <a:pPr>
              <a:spcAft>
                <a:spcPts val="600"/>
              </a:spcAft>
            </a:pPr>
            <a:r>
              <a:rPr lang="pl-PL" sz="2000" dirty="0" smtClean="0">
                <a:solidFill>
                  <a:schemeClr val="accent2"/>
                </a:solidFill>
              </a:rPr>
              <a:t/>
            </a:r>
            <a:br>
              <a:rPr lang="pl-PL" sz="2000" dirty="0" smtClean="0">
                <a:solidFill>
                  <a:schemeClr val="accent2"/>
                </a:solidFill>
              </a:rPr>
            </a:br>
            <a:r>
              <a:rPr lang="pl-PL" sz="2000" dirty="0" smtClean="0">
                <a:solidFill>
                  <a:schemeClr val="bg1"/>
                </a:solidFill>
              </a:rPr>
              <a:t>Programy wpisują </a:t>
            </a:r>
            <a:r>
              <a:rPr lang="pl-PL" sz="2000" dirty="0">
                <a:solidFill>
                  <a:schemeClr val="bg1"/>
                </a:solidFill>
              </a:rPr>
              <a:t>się w </a:t>
            </a:r>
            <a:r>
              <a:rPr lang="pl-PL" sz="2000" dirty="0" smtClean="0">
                <a:solidFill>
                  <a:schemeClr val="bg1"/>
                </a:solidFill>
              </a:rPr>
              <a:t>ww. </a:t>
            </a:r>
            <a:r>
              <a:rPr lang="pl-PL" sz="2000" dirty="0">
                <a:solidFill>
                  <a:schemeClr val="bg1"/>
                </a:solidFill>
              </a:rPr>
              <a:t>cele tematyczne</a:t>
            </a:r>
            <a:endParaRPr lang="en-GB" sz="2000" dirty="0">
              <a:solidFill>
                <a:schemeClr val="bg1"/>
              </a:solidFill>
            </a:endParaRPr>
          </a:p>
        </p:txBody>
      </p:sp>
      <p:pic>
        <p:nvPicPr>
          <p:cNvPr id="33795" name="Picture 3"/>
          <p:cNvPicPr>
            <a:picLocks noChangeAspect="1" noChangeArrowheads="1"/>
          </p:cNvPicPr>
          <p:nvPr/>
        </p:nvPicPr>
        <p:blipFill>
          <a:blip r:embed="rId2" cstate="print"/>
          <a:srcRect/>
          <a:stretch>
            <a:fillRect/>
          </a:stretch>
        </p:blipFill>
        <p:spPr bwMode="auto">
          <a:xfrm>
            <a:off x="0" y="836712"/>
            <a:ext cx="4968552" cy="864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zawartości 2"/>
          <p:cNvSpPr>
            <a:spLocks noGrp="1"/>
          </p:cNvSpPr>
          <p:nvPr>
            <p:ph idx="1"/>
          </p:nvPr>
        </p:nvSpPr>
        <p:spPr>
          <a:xfrm>
            <a:off x="179512" y="1844824"/>
            <a:ext cx="8964488" cy="3806676"/>
          </a:xfrm>
        </p:spPr>
        <p:txBody>
          <a:bodyPr/>
          <a:lstStyle/>
          <a:p>
            <a:r>
              <a:rPr lang="pl-PL" sz="2200" dirty="0" smtClean="0"/>
              <a:t>Celem </a:t>
            </a:r>
            <a:r>
              <a:rPr lang="pl-PL" sz="2200" b="1" dirty="0" smtClean="0"/>
              <a:t>programu dotyczącego rozwoju obszarów wiejskich</a:t>
            </a:r>
            <a:r>
              <a:rPr lang="pl-PL" sz="2200" dirty="0" smtClean="0"/>
              <a:t> jest poprawa konkurencyjności rolnictwa, zrównoważone zarządzanie zasobami naturalnymi i działania w dziedzinie klimatu oraz zrównoważony rozwój terytorialny obszarów wiejskich. </a:t>
            </a:r>
            <a:r>
              <a:rPr lang="pl-PL" sz="2400" dirty="0" smtClean="0"/>
              <a:t/>
            </a:r>
            <a:br>
              <a:rPr lang="pl-PL" sz="2400" dirty="0" smtClean="0"/>
            </a:br>
            <a:r>
              <a:rPr lang="pl-PL" sz="1600" i="1" dirty="0" smtClean="0"/>
              <a:t>Program ten wpisuje się w cele tematyczne nr 1-6 oraz 8-10.</a:t>
            </a:r>
          </a:p>
          <a:p>
            <a:r>
              <a:rPr lang="pl-PL" sz="2200" dirty="0" smtClean="0"/>
              <a:t>Celem </a:t>
            </a:r>
            <a:r>
              <a:rPr lang="pl-PL" sz="2200" b="1" dirty="0" smtClean="0"/>
              <a:t>programu dotyczącego rozwoju obszarów morskich </a:t>
            </a:r>
            <a:br>
              <a:rPr lang="pl-PL" sz="2200" b="1" dirty="0" smtClean="0"/>
            </a:br>
            <a:r>
              <a:rPr lang="pl-PL" sz="2200" b="1" dirty="0" smtClean="0"/>
              <a:t>i rybackich </a:t>
            </a:r>
            <a:r>
              <a:rPr lang="pl-PL" sz="2200" dirty="0" smtClean="0"/>
              <a:t>jest podnoszenie konkurencyjności sektora rybołówstwa i akwakultury, ochrona środowiska naturalnego i wspieranie efektywności wykorzystania zasobów oraz wsparcie </a:t>
            </a:r>
            <a:br>
              <a:rPr lang="pl-PL" sz="2200" dirty="0" smtClean="0"/>
            </a:br>
            <a:r>
              <a:rPr lang="pl-PL" sz="2200" dirty="0" smtClean="0"/>
              <a:t>w zakresie wdrażania unijnego systemu kontroli, inspekcji i egzekwowania. </a:t>
            </a:r>
            <a:r>
              <a:rPr lang="pl-PL" sz="1600" dirty="0" smtClean="0"/>
              <a:t/>
            </a:r>
            <a:br>
              <a:rPr lang="pl-PL" sz="1600" dirty="0" smtClean="0"/>
            </a:br>
            <a:r>
              <a:rPr lang="pl-PL" sz="1600" i="1" dirty="0" smtClean="0"/>
              <a:t>Program ten wpisuje się w cele tematyczne nr 1, 3, 8, 9 i 11.</a:t>
            </a:r>
          </a:p>
        </p:txBody>
      </p:sp>
      <p:sp>
        <p:nvSpPr>
          <p:cNvPr id="18435" name="Rectangle 2"/>
          <p:cNvSpPr>
            <a:spLocks noChangeArrowheads="1"/>
          </p:cNvSpPr>
          <p:nvPr/>
        </p:nvSpPr>
        <p:spPr bwMode="auto">
          <a:xfrm>
            <a:off x="1403350" y="188913"/>
            <a:ext cx="7164388" cy="549275"/>
          </a:xfrm>
          <a:prstGeom prst="rect">
            <a:avLst/>
          </a:prstGeom>
          <a:noFill/>
          <a:ln w="9525">
            <a:noFill/>
            <a:miter lim="800000"/>
            <a:headEnd/>
            <a:tailEnd/>
          </a:ln>
        </p:spPr>
        <p:txBody>
          <a:bodyPr anchor="ctr"/>
          <a:lstStyle/>
          <a:p>
            <a:pPr>
              <a:spcAft>
                <a:spcPts val="600"/>
              </a:spcAft>
            </a:pPr>
            <a:r>
              <a:rPr lang="pl-PL" sz="2000" dirty="0" smtClean="0">
                <a:solidFill>
                  <a:schemeClr val="accent2"/>
                </a:solidFill>
              </a:rPr>
              <a:t/>
            </a:r>
            <a:br>
              <a:rPr lang="pl-PL" sz="2000" dirty="0" smtClean="0">
                <a:solidFill>
                  <a:schemeClr val="accent2"/>
                </a:solidFill>
              </a:rPr>
            </a:br>
            <a:r>
              <a:rPr lang="pl-PL" sz="2000" dirty="0" smtClean="0">
                <a:solidFill>
                  <a:schemeClr val="bg1"/>
                </a:solidFill>
              </a:rPr>
              <a:t>Programy wpisują </a:t>
            </a:r>
            <a:r>
              <a:rPr lang="pl-PL" sz="2000" dirty="0">
                <a:solidFill>
                  <a:schemeClr val="bg1"/>
                </a:solidFill>
              </a:rPr>
              <a:t>się w </a:t>
            </a:r>
            <a:r>
              <a:rPr lang="pl-PL" sz="2000" dirty="0" smtClean="0">
                <a:solidFill>
                  <a:schemeClr val="bg1"/>
                </a:solidFill>
              </a:rPr>
              <a:t>ww. </a:t>
            </a:r>
            <a:r>
              <a:rPr lang="pl-PL" sz="2000" dirty="0">
                <a:solidFill>
                  <a:schemeClr val="bg1"/>
                </a:solidFill>
              </a:rPr>
              <a:t>cele tematyczne</a:t>
            </a:r>
            <a:endParaRPr lang="en-GB" sz="2000" dirty="0">
              <a:solidFill>
                <a:schemeClr val="bg1"/>
              </a:solidFill>
            </a:endParaRPr>
          </a:p>
        </p:txBody>
      </p:sp>
      <p:pic>
        <p:nvPicPr>
          <p:cNvPr id="33797" name="Picture 5"/>
          <p:cNvPicPr>
            <a:picLocks noChangeAspect="1" noChangeArrowheads="1"/>
          </p:cNvPicPr>
          <p:nvPr/>
        </p:nvPicPr>
        <p:blipFill>
          <a:blip r:embed="rId2" cstate="print"/>
          <a:srcRect/>
          <a:stretch>
            <a:fillRect/>
          </a:stretch>
        </p:blipFill>
        <p:spPr bwMode="auto">
          <a:xfrm>
            <a:off x="1" y="980728"/>
            <a:ext cx="5004048" cy="8668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zawartości 2"/>
          <p:cNvSpPr>
            <a:spLocks noGrp="1"/>
          </p:cNvSpPr>
          <p:nvPr>
            <p:ph idx="1"/>
          </p:nvPr>
        </p:nvSpPr>
        <p:spPr>
          <a:xfrm>
            <a:off x="0" y="1600200"/>
            <a:ext cx="9144000" cy="4525963"/>
          </a:xfrm>
        </p:spPr>
        <p:txBody>
          <a:bodyPr/>
          <a:lstStyle/>
          <a:p>
            <a:r>
              <a:rPr lang="pl-PL" sz="2400" dirty="0" smtClean="0"/>
              <a:t>Celem </a:t>
            </a:r>
            <a:r>
              <a:rPr lang="pl-PL" sz="2400" b="1" dirty="0" smtClean="0"/>
              <a:t>regionalnych programów operacyjnych </a:t>
            </a:r>
            <a:r>
              <a:rPr lang="pl-PL" sz="2400" dirty="0" smtClean="0"/>
              <a:t>jest zwiększanie konkurencyjności regionów oraz poprawa jakości życia ich mieszkańców poprzez wykorzystanie potencjałów regionalnych i skoncentrowane niwelowanie barier rozwojowych. </a:t>
            </a:r>
            <a:br>
              <a:rPr lang="pl-PL" sz="2400" dirty="0" smtClean="0"/>
            </a:br>
            <a:r>
              <a:rPr lang="pl-PL" sz="2400" dirty="0" smtClean="0"/>
              <a:t>Nacisk położony będzie przede wszystkim na wspieranie przedsiębiorczości, edukacji, zatrudnienia i włączenia społecznego, technologii informacyjno-komunikacyjnych, infrastruktury ochrony środowiska, energetyki oraz transportu. </a:t>
            </a:r>
            <a:r>
              <a:rPr lang="pl-PL" sz="2000" dirty="0" smtClean="0"/>
              <a:t/>
            </a:r>
            <a:br>
              <a:rPr lang="pl-PL" sz="2000" dirty="0" smtClean="0"/>
            </a:br>
            <a:r>
              <a:rPr lang="pl-PL" sz="2000" i="1" dirty="0" smtClean="0"/>
              <a:t/>
            </a:r>
            <a:br>
              <a:rPr lang="pl-PL" sz="2000" i="1" dirty="0" smtClean="0"/>
            </a:br>
            <a:r>
              <a:rPr lang="pl-PL" sz="2000" i="1" dirty="0" smtClean="0"/>
              <a:t>Programy te realizować będą wszystkie cele tematyczne określone w Umowie Partnerstwa.</a:t>
            </a:r>
          </a:p>
        </p:txBody>
      </p:sp>
      <p:sp>
        <p:nvSpPr>
          <p:cNvPr id="19459" name="Rectangle 2"/>
          <p:cNvSpPr>
            <a:spLocks noChangeArrowheads="1"/>
          </p:cNvSpPr>
          <p:nvPr/>
        </p:nvSpPr>
        <p:spPr bwMode="auto">
          <a:xfrm>
            <a:off x="1403350" y="188913"/>
            <a:ext cx="7164388" cy="549275"/>
          </a:xfrm>
          <a:prstGeom prst="rect">
            <a:avLst/>
          </a:prstGeom>
          <a:noFill/>
          <a:ln w="9525">
            <a:noFill/>
            <a:miter lim="800000"/>
            <a:headEnd/>
            <a:tailEnd/>
          </a:ln>
        </p:spPr>
        <p:txBody>
          <a:bodyPr anchor="ctr"/>
          <a:lstStyle/>
          <a:p>
            <a:pPr>
              <a:spcAft>
                <a:spcPts val="600"/>
              </a:spcAft>
            </a:pPr>
            <a:r>
              <a:rPr lang="pl-PL" sz="2000" dirty="0">
                <a:solidFill>
                  <a:schemeClr val="accent2"/>
                </a:solidFill>
              </a:rPr>
              <a:t/>
            </a:r>
            <a:br>
              <a:rPr lang="pl-PL" sz="2000" dirty="0">
                <a:solidFill>
                  <a:schemeClr val="accent2"/>
                </a:solidFill>
              </a:rPr>
            </a:br>
            <a:r>
              <a:rPr lang="pl-PL" sz="2000" dirty="0" smtClean="0">
                <a:solidFill>
                  <a:schemeClr val="bg1"/>
                </a:solidFill>
              </a:rPr>
              <a:t>Programy </a:t>
            </a:r>
            <a:r>
              <a:rPr lang="pl-PL" sz="2000" dirty="0">
                <a:solidFill>
                  <a:schemeClr val="bg1"/>
                </a:solidFill>
              </a:rPr>
              <a:t>wpisują się w te cele tematyczne</a:t>
            </a:r>
            <a:endParaRPr lang="en-GB" sz="2000" dirty="0">
              <a:solidFill>
                <a:schemeClr val="bg1"/>
              </a:solidFill>
            </a:endParaRPr>
          </a:p>
        </p:txBody>
      </p:sp>
      <p:pic>
        <p:nvPicPr>
          <p:cNvPr id="34818" name="Picture 2"/>
          <p:cNvPicPr>
            <a:picLocks noChangeAspect="1" noChangeArrowheads="1"/>
          </p:cNvPicPr>
          <p:nvPr/>
        </p:nvPicPr>
        <p:blipFill>
          <a:blip r:embed="rId2" cstate="print"/>
          <a:srcRect/>
          <a:stretch>
            <a:fillRect/>
          </a:stretch>
        </p:blipFill>
        <p:spPr bwMode="auto">
          <a:xfrm>
            <a:off x="0" y="908720"/>
            <a:ext cx="4283968" cy="777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908720"/>
            <a:ext cx="8568952" cy="3226370"/>
          </a:xfrm>
        </p:spPr>
        <p:txBody>
          <a:bodyPr/>
          <a:lstStyle/>
          <a:p>
            <a:r>
              <a:rPr lang="pl-PL" sz="3200" b="1" dirty="0" smtClean="0"/>
              <a:t/>
            </a:r>
            <a:br>
              <a:rPr lang="pl-PL" sz="3200" b="1" dirty="0" smtClean="0"/>
            </a:br>
            <a:r>
              <a:rPr lang="pl-PL" sz="4000" b="1" dirty="0" smtClean="0"/>
              <a:t>Potencjał </a:t>
            </a:r>
            <a:br>
              <a:rPr lang="pl-PL" sz="4000" b="1" dirty="0" smtClean="0"/>
            </a:br>
            <a:r>
              <a:rPr lang="pl-PL" sz="4000" b="1" dirty="0" smtClean="0"/>
              <a:t>wnioskodawcy i partnerów </a:t>
            </a:r>
            <a:br>
              <a:rPr lang="pl-PL" sz="4000" b="1" dirty="0" smtClean="0"/>
            </a:br>
            <a:r>
              <a:rPr lang="pl-PL" sz="4000" dirty="0" smtClean="0"/>
              <a:t>w projektach współfinansowanych </a:t>
            </a:r>
            <a:br>
              <a:rPr lang="pl-PL" sz="4000" dirty="0" smtClean="0"/>
            </a:br>
            <a:r>
              <a:rPr lang="pl-PL" sz="4000" dirty="0" smtClean="0"/>
              <a:t>z Europejskiego Funduszu Społecznego  </a:t>
            </a:r>
            <a:endParaRPr lang="pl-PL" sz="4000" dirty="0"/>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54</a:t>
            </a:fld>
            <a:endParaRPr lang="pl-PL"/>
          </a:p>
        </p:txBody>
      </p:sp>
      <p:sp>
        <p:nvSpPr>
          <p:cNvPr id="35842" name="AutoShape 2" descr="Znalezione obrazy dla zapytania współpra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5844" name="AutoShape 4" descr="Znalezione obrazy dla zapytania współpra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6" name="Picture 3"/>
          <p:cNvPicPr>
            <a:picLocks noGrp="1" noChangeAspect="1" noChangeArrowheads="1"/>
          </p:cNvPicPr>
          <p:nvPr>
            <p:ph idx="1"/>
          </p:nvPr>
        </p:nvPicPr>
        <p:blipFill>
          <a:blip r:embed="rId2" cstate="print"/>
          <a:srcRect/>
          <a:stretch>
            <a:fillRect/>
          </a:stretch>
        </p:blipFill>
        <p:spPr bwMode="auto">
          <a:xfrm>
            <a:off x="0" y="3789040"/>
            <a:ext cx="1933107" cy="213057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568952" cy="1143000"/>
          </a:xfrm>
        </p:spPr>
        <p:txBody>
          <a:bodyPr/>
          <a:lstStyle/>
          <a:p>
            <a:r>
              <a:rPr lang="pl-PL" sz="3200" b="1" dirty="0" smtClean="0"/>
              <a:t/>
            </a:r>
            <a:br>
              <a:rPr lang="pl-PL" sz="3200" b="1" dirty="0" smtClean="0"/>
            </a:br>
            <a:r>
              <a:rPr lang="pl-PL" sz="3200" b="1" dirty="0" smtClean="0"/>
              <a:t>Potencjał wnioskodawcy i partnerów (EFS)</a:t>
            </a:r>
            <a:endParaRPr lang="pl-PL" sz="3200" b="1" dirty="0"/>
          </a:p>
        </p:txBody>
      </p:sp>
      <p:sp>
        <p:nvSpPr>
          <p:cNvPr id="3" name="Symbol zastępczy zawartości 2"/>
          <p:cNvSpPr>
            <a:spLocks noGrp="1"/>
          </p:cNvSpPr>
          <p:nvPr>
            <p:ph idx="1"/>
          </p:nvPr>
        </p:nvSpPr>
        <p:spPr>
          <a:xfrm>
            <a:off x="251520" y="1600200"/>
            <a:ext cx="8640960" cy="4525963"/>
          </a:xfrm>
        </p:spPr>
        <p:txBody>
          <a:bodyPr/>
          <a:lstStyle/>
          <a:p>
            <a:r>
              <a:rPr lang="pl-PL" sz="2000" dirty="0" smtClean="0"/>
              <a:t>Potencjał wnioskodawcy i partnerów wykazywany jest przez wnioskodawcę w kontekście oceny zdolności do efektywnej realizacji projektu jako </a:t>
            </a:r>
            <a:r>
              <a:rPr lang="pl-PL" sz="2000" b="1" dirty="0" smtClean="0"/>
              <a:t>opis doświadczenia</a:t>
            </a:r>
            <a:r>
              <a:rPr lang="pl-PL" sz="2000" dirty="0" smtClean="0"/>
              <a:t> oraz </a:t>
            </a:r>
            <a:r>
              <a:rPr lang="pl-PL" sz="2000" b="1" dirty="0" smtClean="0"/>
              <a:t>zasobów jakimi dysponuje</a:t>
            </a:r>
            <a:r>
              <a:rPr lang="pl-PL" sz="2000" dirty="0" smtClean="0"/>
              <a:t> i </a:t>
            </a:r>
            <a:r>
              <a:rPr lang="pl-PL" sz="2000" b="1" dirty="0" smtClean="0"/>
              <a:t>jakie zaangażuje w realizację projektu</a:t>
            </a:r>
            <a:r>
              <a:rPr lang="pl-PL" sz="2000" dirty="0" smtClean="0"/>
              <a:t>.</a:t>
            </a:r>
          </a:p>
          <a:p>
            <a:r>
              <a:rPr lang="pl-PL" sz="2000" dirty="0" smtClean="0"/>
              <a:t>Wnioskodawca powinien w tym zakresie opisać ewentualne partnerstwo nawiązane do realizacji projektu i możliwość korzystania z doświadczenia i zasobów wszystkich podmiotów tworzących dane partnerstwo. </a:t>
            </a:r>
          </a:p>
          <a:p>
            <a:r>
              <a:rPr lang="pl-PL" sz="2000" dirty="0" smtClean="0"/>
              <a:t>Opis: </a:t>
            </a:r>
          </a:p>
          <a:p>
            <a:pPr lvl="1"/>
            <a:r>
              <a:rPr lang="pl-PL" sz="2000" dirty="0" smtClean="0"/>
              <a:t>1) potencjał finansowy wnioskodawcy/partnerów, </a:t>
            </a:r>
          </a:p>
          <a:p>
            <a:pPr lvl="1"/>
            <a:r>
              <a:rPr lang="pl-PL" sz="2000" dirty="0" smtClean="0"/>
              <a:t>2) potencjał kadrowy/merytoryczny wnioskodawcy/partnerów, </a:t>
            </a:r>
          </a:p>
          <a:p>
            <a:pPr lvl="1"/>
            <a:r>
              <a:rPr lang="pl-PL" sz="2000" dirty="0" smtClean="0"/>
              <a:t>3) potencjał techniczny wnioskodawcy/partnerów.</a:t>
            </a:r>
            <a:endParaRPr lang="pl-PL" sz="2000" dirty="0"/>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55</a:t>
            </a:fld>
            <a:endParaRPr lang="pl-PL"/>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568952" cy="1143000"/>
          </a:xfrm>
        </p:spPr>
        <p:txBody>
          <a:bodyPr/>
          <a:lstStyle/>
          <a:p>
            <a:r>
              <a:rPr lang="pl-PL" sz="3200" b="1" dirty="0" smtClean="0"/>
              <a:t/>
            </a:r>
            <a:br>
              <a:rPr lang="pl-PL" sz="3200" b="1" dirty="0" smtClean="0"/>
            </a:br>
            <a:r>
              <a:rPr lang="pl-PL" sz="3200" b="1" dirty="0" smtClean="0"/>
              <a:t>Potencjał wnioskodawcy i partnerów (EFS)</a:t>
            </a:r>
            <a:endParaRPr lang="pl-PL" sz="3200" b="1" dirty="0"/>
          </a:p>
        </p:txBody>
      </p:sp>
      <p:sp>
        <p:nvSpPr>
          <p:cNvPr id="3" name="Symbol zastępczy zawartości 2"/>
          <p:cNvSpPr>
            <a:spLocks noGrp="1"/>
          </p:cNvSpPr>
          <p:nvPr>
            <p:ph idx="1"/>
          </p:nvPr>
        </p:nvSpPr>
        <p:spPr>
          <a:xfrm>
            <a:off x="251520" y="1600200"/>
            <a:ext cx="8640960" cy="4525963"/>
          </a:xfrm>
        </p:spPr>
        <p:txBody>
          <a:bodyPr/>
          <a:lstStyle/>
          <a:p>
            <a:r>
              <a:rPr lang="pl-PL" sz="2000" b="1" dirty="0" smtClean="0"/>
              <a:t>Opisu potencjału społecznego </a:t>
            </a:r>
            <a:r>
              <a:rPr lang="pl-PL" sz="2000" dirty="0" smtClean="0"/>
              <a:t>– wykazanie obecności wnioskodawcy i partnerów (jeśli dotyczy) i „zakorzenienia” działań podejmowanych przez niego i przez partnerów w przeszłości (w okresie ostatnich trzech lat w stosunku do roku, w którym składany jest wniosek o dofinansowanie (np. jeżeli wniosek składany jest w 2015 roku opis działań może dotyczyć okresu 2012-2015) w obszarze planowanej interwencji, nawet w sytuacji gdy nie realizował on dotąd projektów współfinansowanych ze środków funduszy strukturalnych. </a:t>
            </a:r>
          </a:p>
          <a:p>
            <a:r>
              <a:rPr lang="pl-PL" sz="2000" dirty="0" smtClean="0"/>
              <a:t>Opis potencjału społecznego powinien dawać </a:t>
            </a:r>
            <a:r>
              <a:rPr lang="pl-PL" sz="2000" b="1" dirty="0" smtClean="0"/>
              <a:t>możliwość oceny zdolności społecznych wnioskodawcy i partnerów do podjęcia i efektywnej realizacji określonego przedsięwzięcia</a:t>
            </a:r>
            <a:r>
              <a:rPr lang="pl-PL" sz="2000" dirty="0" smtClean="0"/>
              <a:t>. </a:t>
            </a:r>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56</a:t>
            </a:fld>
            <a:endParaRPr lang="pl-PL"/>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568952" cy="1143000"/>
          </a:xfrm>
        </p:spPr>
        <p:txBody>
          <a:bodyPr/>
          <a:lstStyle/>
          <a:p>
            <a:r>
              <a:rPr lang="pl-PL" sz="3200" b="1" dirty="0" smtClean="0"/>
              <a:t/>
            </a:r>
            <a:br>
              <a:rPr lang="pl-PL" sz="3200" b="1" dirty="0" smtClean="0"/>
            </a:br>
            <a:r>
              <a:rPr lang="pl-PL" sz="3200" b="1" dirty="0" smtClean="0"/>
              <a:t>Potencjał wnioskodawcy i partnerów (EFS)</a:t>
            </a:r>
            <a:endParaRPr lang="pl-PL" sz="3200" b="1" dirty="0"/>
          </a:p>
        </p:txBody>
      </p:sp>
      <p:sp>
        <p:nvSpPr>
          <p:cNvPr id="3" name="Symbol zastępczy zawartości 2"/>
          <p:cNvSpPr>
            <a:spLocks noGrp="1"/>
          </p:cNvSpPr>
          <p:nvPr>
            <p:ph idx="1"/>
          </p:nvPr>
        </p:nvSpPr>
        <p:spPr>
          <a:xfrm>
            <a:off x="251520" y="1600200"/>
            <a:ext cx="8640960" cy="4525963"/>
          </a:xfrm>
        </p:spPr>
        <p:txBody>
          <a:bodyPr/>
          <a:lstStyle/>
          <a:p>
            <a:r>
              <a:rPr lang="pl-PL" sz="2000" dirty="0" smtClean="0"/>
              <a:t>Zdolności społeczne opisywane powinny być w kontekście szeroko rozumianego kapitału społecznego wnioskodawcy i partnerów (jeśli dotyczy) wyrażonego poprzez: </a:t>
            </a:r>
          </a:p>
          <a:p>
            <a:pPr lvl="1"/>
            <a:r>
              <a:rPr lang="pl-PL" sz="1600" dirty="0" smtClean="0"/>
              <a:t>umiejętności do samoorganizowania się i współpracy</a:t>
            </a:r>
          </a:p>
          <a:p>
            <a:pPr lvl="1"/>
            <a:r>
              <a:rPr lang="pl-PL" sz="1600" dirty="0" smtClean="0"/>
              <a:t>zaangażowanie w poprawę sytuacji społeczności (grupy docelowej), na rzecz której podejmowane będą działania w ramach projektu. </a:t>
            </a:r>
          </a:p>
          <a:p>
            <a:r>
              <a:rPr lang="pl-PL" sz="2000" dirty="0" smtClean="0"/>
              <a:t>Wnioskodawca powinien przedstawić kapitał społeczny swój i partnerów poprzez </a:t>
            </a:r>
            <a:r>
              <a:rPr lang="pl-PL" sz="2000" b="1" dirty="0" smtClean="0"/>
              <a:t>opis efektów</a:t>
            </a:r>
            <a:r>
              <a:rPr lang="pl-PL" sz="2000" dirty="0" smtClean="0"/>
              <a:t> dotychczas zrealizowanych przez siebie i partnerów (jeśli dotyczy) projektów / działań / akcji na rzecz społeczności, czy podjętej współpracy z innymi organizacjami / instytucjami publicznymi. </a:t>
            </a:r>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57</a:t>
            </a:fld>
            <a:endParaRPr lang="pl-PL"/>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568952" cy="1143000"/>
          </a:xfrm>
        </p:spPr>
        <p:txBody>
          <a:bodyPr/>
          <a:lstStyle/>
          <a:p>
            <a:r>
              <a:rPr lang="pl-PL" sz="3200" b="1" dirty="0" smtClean="0"/>
              <a:t/>
            </a:r>
            <a:br>
              <a:rPr lang="pl-PL" sz="3200" b="1" dirty="0" smtClean="0"/>
            </a:br>
            <a:r>
              <a:rPr lang="pl-PL" sz="3200" b="1" dirty="0" smtClean="0"/>
              <a:t>Potencjał wnioskodawcy i partnerów (EFS)</a:t>
            </a:r>
            <a:endParaRPr lang="pl-PL" sz="3200" b="1" dirty="0"/>
          </a:p>
        </p:txBody>
      </p:sp>
      <p:sp>
        <p:nvSpPr>
          <p:cNvPr id="3" name="Symbol zastępczy zawartości 2"/>
          <p:cNvSpPr>
            <a:spLocks noGrp="1"/>
          </p:cNvSpPr>
          <p:nvPr>
            <p:ph idx="1"/>
          </p:nvPr>
        </p:nvSpPr>
        <p:spPr>
          <a:xfrm>
            <a:off x="0" y="1412776"/>
            <a:ext cx="9144000" cy="4713387"/>
          </a:xfrm>
        </p:spPr>
        <p:txBody>
          <a:bodyPr/>
          <a:lstStyle/>
          <a:p>
            <a:r>
              <a:rPr lang="pl-PL" sz="2000" dirty="0" smtClean="0"/>
              <a:t>Opis potencjału społecznego powinien umożliwić ocenę umiejscowienia planowanego do realizacji projektu w kontekście szerszych działań podejmowanych przez wnioskodawcę i partnerów (jeśli dotyczy) w ramach prowadzonej działalności.</a:t>
            </a:r>
          </a:p>
          <a:p>
            <a:r>
              <a:rPr lang="pl-PL" sz="2000" dirty="0" smtClean="0"/>
              <a:t>Oceniający powinni mieć możliwość szerszego spojrzenia na działalność wnioskodawcy i partnerów prowadzoną w okresie ostatnich trzech lat w stosunku do roku, w którym składany jest wniosek o dofinansowanie oraz </a:t>
            </a:r>
            <a:r>
              <a:rPr lang="pl-PL" sz="2000" b="1" dirty="0" smtClean="0"/>
              <a:t>określenia poziomu doświadczenia merytorycznego i skuteczności wnioskodawcy i partnerów</a:t>
            </a:r>
            <a:r>
              <a:rPr lang="pl-PL" sz="2000" dirty="0" smtClean="0"/>
              <a:t>. </a:t>
            </a:r>
          </a:p>
          <a:p>
            <a:r>
              <a:rPr lang="pl-PL" sz="2000" dirty="0" smtClean="0"/>
              <a:t>Opisując potencjał społeczny swój i partnerów (jeśli dotyczy) wnioskodawca powinien przede wszystkim uzasadnić dlaczego doświadczenie jego i partnerów (jeśli dotyczy) jest </a:t>
            </a:r>
            <a:r>
              <a:rPr lang="pl-PL" sz="2000" b="1" dirty="0" smtClean="0"/>
              <a:t>adekwatne do realizacji projektu</a:t>
            </a:r>
            <a:r>
              <a:rPr lang="pl-PL" sz="2000" dirty="0" smtClean="0"/>
              <a:t>. </a:t>
            </a:r>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58</a:t>
            </a:fld>
            <a:endParaRPr lang="pl-PL"/>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568952" cy="1143000"/>
          </a:xfrm>
        </p:spPr>
        <p:txBody>
          <a:bodyPr/>
          <a:lstStyle/>
          <a:p>
            <a:r>
              <a:rPr lang="pl-PL" sz="3200" b="1" dirty="0" smtClean="0"/>
              <a:t/>
            </a:r>
            <a:br>
              <a:rPr lang="pl-PL" sz="3200" b="1" dirty="0" smtClean="0"/>
            </a:br>
            <a:r>
              <a:rPr lang="pl-PL" sz="3200" b="1" dirty="0" smtClean="0"/>
              <a:t>Potencjał wnioskodawcy i partnerów (EFS)</a:t>
            </a:r>
            <a:endParaRPr lang="pl-PL" sz="3200" b="1" dirty="0"/>
          </a:p>
        </p:txBody>
      </p:sp>
      <p:sp>
        <p:nvSpPr>
          <p:cNvPr id="3" name="Symbol zastępczy zawartości 2"/>
          <p:cNvSpPr>
            <a:spLocks noGrp="1"/>
          </p:cNvSpPr>
          <p:nvPr>
            <p:ph idx="1"/>
          </p:nvPr>
        </p:nvSpPr>
        <p:spPr>
          <a:xfrm>
            <a:off x="251520" y="1600200"/>
            <a:ext cx="8640960" cy="4525963"/>
          </a:xfrm>
        </p:spPr>
        <p:txBody>
          <a:bodyPr/>
          <a:lstStyle/>
          <a:p>
            <a:r>
              <a:rPr lang="pl-PL" sz="2400" b="1" dirty="0" smtClean="0"/>
              <a:t>Adekwatność doświadczenia </a:t>
            </a:r>
            <a:r>
              <a:rPr lang="pl-PL" sz="2400" dirty="0" smtClean="0"/>
              <a:t>powinna być rozpatrywana w szczególności w kontekście dotychczasowej działalności (i możliwości weryfikacji jej rezultatów) danego wnioskodawcy i partnerów prowadzonej w okresie ostatnich trzech lat w stosunku do roku, w którym składany jest wniosek o dofinansowanie: </a:t>
            </a:r>
          </a:p>
          <a:p>
            <a:pPr lvl="1"/>
            <a:r>
              <a:rPr lang="pl-PL" sz="1800" dirty="0" smtClean="0"/>
              <a:t>a) w obszarze, w którym udzielane będzie wsparcie przewidziane w ramach projektu;</a:t>
            </a:r>
          </a:p>
          <a:p>
            <a:pPr lvl="1"/>
            <a:r>
              <a:rPr lang="pl-PL" sz="1800" dirty="0" smtClean="0"/>
              <a:t>b) na rzecz grupy docelowej, do której kierowane będzie wsparcie przewidziane w ramach projektu; </a:t>
            </a:r>
          </a:p>
          <a:p>
            <a:pPr lvl="1"/>
            <a:r>
              <a:rPr lang="pl-PL" sz="1800" dirty="0" smtClean="0"/>
              <a:t>c) na określonym terytorium, którego dotyczyć będzie realizacja projektu. </a:t>
            </a:r>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59</a:t>
            </a:fld>
            <a:endParaRPr lang="pl-P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numeru slajdu 3"/>
          <p:cNvSpPr>
            <a:spLocks noGrp="1"/>
          </p:cNvSpPr>
          <p:nvPr>
            <p:ph type="sldNum" sz="quarter" idx="12"/>
          </p:nvPr>
        </p:nvSpPr>
        <p:spPr>
          <a:noFill/>
        </p:spPr>
        <p:txBody>
          <a:bodyPr/>
          <a:lstStyle/>
          <a:p>
            <a:fld id="{3386EE34-3F39-49E3-974D-4371149CADF5}" type="slidenum">
              <a:rPr lang="pl-PL" smtClean="0"/>
              <a:pPr/>
              <a:t>6</a:t>
            </a:fld>
            <a:endParaRPr lang="pl-PL" smtClean="0"/>
          </a:p>
        </p:txBody>
      </p:sp>
      <p:sp>
        <p:nvSpPr>
          <p:cNvPr id="8195" name="Rectangle 2"/>
          <p:cNvSpPr>
            <a:spLocks noChangeArrowheads="1"/>
          </p:cNvSpPr>
          <p:nvPr/>
        </p:nvSpPr>
        <p:spPr bwMode="auto">
          <a:xfrm>
            <a:off x="1403350" y="404813"/>
            <a:ext cx="7705725" cy="431800"/>
          </a:xfrm>
          <a:prstGeom prst="rect">
            <a:avLst/>
          </a:prstGeom>
          <a:noFill/>
          <a:ln w="9525">
            <a:noFill/>
            <a:miter lim="800000"/>
            <a:headEnd/>
            <a:tailEnd/>
          </a:ln>
        </p:spPr>
        <p:txBody>
          <a:bodyPr anchor="ctr"/>
          <a:lstStyle/>
          <a:p>
            <a:pPr eaLnBrk="1" hangingPunct="1">
              <a:spcAft>
                <a:spcPts val="600"/>
              </a:spcAft>
            </a:pPr>
            <a:r>
              <a:rPr lang="pl-PL" sz="2000">
                <a:solidFill>
                  <a:schemeClr val="bg1"/>
                </a:solidFill>
              </a:rPr>
              <a:t>Wymiar terytorialny</a:t>
            </a:r>
          </a:p>
        </p:txBody>
      </p:sp>
      <p:sp>
        <p:nvSpPr>
          <p:cNvPr id="4" name="AutoShape 9"/>
          <p:cNvSpPr>
            <a:spLocks noChangeArrowheads="1"/>
          </p:cNvSpPr>
          <p:nvPr/>
        </p:nvSpPr>
        <p:spPr bwMode="auto">
          <a:xfrm>
            <a:off x="395288" y="908050"/>
            <a:ext cx="8351837" cy="793750"/>
          </a:xfrm>
          <a:prstGeom prst="roundRect">
            <a:avLst>
              <a:gd name="adj" fmla="val 16667"/>
            </a:avLst>
          </a:prstGeom>
          <a:solidFill>
            <a:srgbClr val="9DC7E3"/>
          </a:solidFill>
          <a:ln w="15875" algn="ctr">
            <a:solidFill>
              <a:srgbClr val="FFFF00"/>
            </a:solidFill>
            <a:round/>
            <a:headEnd/>
            <a:tailEnd/>
          </a:ln>
          <a:effectLst>
            <a:outerShdw dist="45791" dir="2021404" algn="ctr" rotWithShape="0">
              <a:schemeClr val="bg2">
                <a:alpha val="50000"/>
              </a:schemeClr>
            </a:outerShdw>
          </a:effectLst>
        </p:spPr>
        <p:txBody>
          <a:bodyPr lIns="0" tIns="10800" rIns="0" bIns="10800" anchor="ctr" anchorCtr="1"/>
          <a:lstStyle/>
          <a:p>
            <a:pPr algn="ctr" defTabSz="533400">
              <a:defRPr/>
            </a:pPr>
            <a:r>
              <a:rPr lang="pl-PL" altLang="zh-CN" sz="1600">
                <a:solidFill>
                  <a:schemeClr val="accent2"/>
                </a:solidFill>
                <a:latin typeface="Arial Narrow" pitchFamily="34" charset="0"/>
              </a:rPr>
              <a:t>Podejście terytorialne oznacza odejście od postrzegania obszarów przez pryzmat granic administracyjnych na rzecz ich indywidualnych potencjałów, barier i wzajemnych zależności. </a:t>
            </a:r>
            <a:endParaRPr lang="pl-PL" sz="1600">
              <a:solidFill>
                <a:schemeClr val="accent2"/>
              </a:solidFill>
              <a:latin typeface="Arial Narrow" pitchFamily="34" charset="0"/>
            </a:endParaRPr>
          </a:p>
        </p:txBody>
      </p:sp>
      <p:sp>
        <p:nvSpPr>
          <p:cNvPr id="8197" name="AutoShape 3"/>
          <p:cNvSpPr>
            <a:spLocks noChangeArrowheads="1"/>
          </p:cNvSpPr>
          <p:nvPr/>
        </p:nvSpPr>
        <p:spPr bwMode="auto">
          <a:xfrm>
            <a:off x="815975" y="1989138"/>
            <a:ext cx="7346950" cy="695325"/>
          </a:xfrm>
          <a:prstGeom prst="downArrow">
            <a:avLst>
              <a:gd name="adj1" fmla="val 88481"/>
              <a:gd name="adj2" fmla="val 50111"/>
            </a:avLst>
          </a:prstGeom>
          <a:solidFill>
            <a:srgbClr val="477CC9">
              <a:alpha val="20000"/>
            </a:srgbClr>
          </a:solidFill>
          <a:ln w="9525">
            <a:solidFill>
              <a:srgbClr val="477CC9"/>
            </a:solidFill>
            <a:miter lim="800000"/>
            <a:headEnd/>
            <a:tailEnd/>
          </a:ln>
        </p:spPr>
        <p:txBody>
          <a:bodyPr wrap="none" tIns="82800" bIns="10800" anchor="ctr"/>
          <a:lstStyle/>
          <a:p>
            <a:pPr algn="ctr" eaLnBrk="1" hangingPunct="1">
              <a:lnSpc>
                <a:spcPct val="90000"/>
              </a:lnSpc>
            </a:pPr>
            <a:r>
              <a:rPr lang="pl-PL" sz="1600" b="1">
                <a:solidFill>
                  <a:schemeClr val="accent2"/>
                </a:solidFill>
                <a:latin typeface="Arial Narrow" pitchFamily="34" charset="0"/>
              </a:rPr>
              <a:t>Pięć wyodrębnionych obszarów strategicznej interwencji państwa (OSI) </a:t>
            </a:r>
            <a:br>
              <a:rPr lang="pl-PL" sz="1600" b="1">
                <a:solidFill>
                  <a:schemeClr val="accent2"/>
                </a:solidFill>
                <a:latin typeface="Arial Narrow" pitchFamily="34" charset="0"/>
              </a:rPr>
            </a:br>
            <a:r>
              <a:rPr lang="pl-PL" sz="1600" b="1">
                <a:solidFill>
                  <a:schemeClr val="accent2"/>
                </a:solidFill>
                <a:latin typeface="Arial Narrow" pitchFamily="34" charset="0"/>
              </a:rPr>
              <a:t>wybranych na podstawie zapisów KSRR 2010-2020</a:t>
            </a:r>
            <a:endParaRPr lang="en-US" sz="1600" b="1">
              <a:solidFill>
                <a:schemeClr val="accent2"/>
              </a:solidFill>
              <a:latin typeface="Arial Narrow" pitchFamily="34" charset="0"/>
            </a:endParaRPr>
          </a:p>
        </p:txBody>
      </p:sp>
      <p:pic>
        <p:nvPicPr>
          <p:cNvPr id="8198" name="Picture 4"/>
          <p:cNvPicPr>
            <a:picLocks noChangeAspect="1" noChangeArrowheads="1"/>
          </p:cNvPicPr>
          <p:nvPr/>
        </p:nvPicPr>
        <p:blipFill>
          <a:blip r:embed="rId2" cstate="print"/>
          <a:srcRect l="9103" t="6691" r="8969" b="6618"/>
          <a:stretch>
            <a:fillRect/>
          </a:stretch>
        </p:blipFill>
        <p:spPr bwMode="auto">
          <a:xfrm>
            <a:off x="539750" y="2924175"/>
            <a:ext cx="1316038" cy="1062038"/>
          </a:xfrm>
          <a:prstGeom prst="rect">
            <a:avLst/>
          </a:prstGeom>
          <a:solidFill>
            <a:schemeClr val="bg1"/>
          </a:solidFill>
          <a:ln w="3175">
            <a:noFill/>
            <a:miter lim="800000"/>
            <a:headEnd/>
            <a:tailEnd/>
          </a:ln>
        </p:spPr>
      </p:pic>
      <p:pic>
        <p:nvPicPr>
          <p:cNvPr id="8199" name="Picture 5" descr="Mapa Dziemianowicz obsz tracace 2012-male"/>
          <p:cNvPicPr>
            <a:picLocks noChangeAspect="1" noChangeArrowheads="1"/>
          </p:cNvPicPr>
          <p:nvPr/>
        </p:nvPicPr>
        <p:blipFill>
          <a:blip r:embed="rId3" cstate="print"/>
          <a:srcRect l="8768" t="1360" r="1788" b="2235"/>
          <a:stretch>
            <a:fillRect/>
          </a:stretch>
        </p:blipFill>
        <p:spPr bwMode="auto">
          <a:xfrm>
            <a:off x="3635375" y="2924175"/>
            <a:ext cx="1317625" cy="1039813"/>
          </a:xfrm>
          <a:prstGeom prst="rect">
            <a:avLst/>
          </a:prstGeom>
          <a:noFill/>
          <a:ln w="3175">
            <a:noFill/>
            <a:miter lim="800000"/>
            <a:headEnd/>
            <a:tailEnd/>
          </a:ln>
        </p:spPr>
      </p:pic>
      <p:pic>
        <p:nvPicPr>
          <p:cNvPr id="8200" name="Picture 6" descr="of miasta male"/>
          <p:cNvPicPr>
            <a:picLocks noChangeAspect="1" noChangeArrowheads="1"/>
          </p:cNvPicPr>
          <p:nvPr/>
        </p:nvPicPr>
        <p:blipFill>
          <a:blip r:embed="rId4" cstate="print"/>
          <a:srcRect t="3331" r="1884"/>
          <a:stretch>
            <a:fillRect/>
          </a:stretch>
        </p:blipFill>
        <p:spPr bwMode="auto">
          <a:xfrm>
            <a:off x="2195513" y="2997200"/>
            <a:ext cx="1385887" cy="989013"/>
          </a:xfrm>
          <a:prstGeom prst="rect">
            <a:avLst/>
          </a:prstGeom>
          <a:noFill/>
          <a:ln w="3175">
            <a:noFill/>
            <a:miter lim="800000"/>
            <a:headEnd/>
            <a:tailEnd/>
          </a:ln>
        </p:spPr>
      </p:pic>
      <p:sp>
        <p:nvSpPr>
          <p:cNvPr id="8201" name="Text Box 7"/>
          <p:cNvSpPr txBox="1">
            <a:spLocks noChangeArrowheads="1"/>
          </p:cNvSpPr>
          <p:nvPr/>
        </p:nvSpPr>
        <p:spPr bwMode="auto">
          <a:xfrm>
            <a:off x="684213" y="4149725"/>
            <a:ext cx="1108075" cy="587375"/>
          </a:xfrm>
          <a:prstGeom prst="rect">
            <a:avLst/>
          </a:prstGeom>
          <a:noFill/>
          <a:ln w="9525">
            <a:noFill/>
            <a:miter lim="800000"/>
            <a:headEnd/>
            <a:tailEnd/>
          </a:ln>
        </p:spPr>
        <p:txBody>
          <a:bodyPr>
            <a:spAutoFit/>
          </a:bodyPr>
          <a:lstStyle/>
          <a:p>
            <a:pPr algn="ctr" eaLnBrk="1" hangingPunct="1">
              <a:lnSpc>
                <a:spcPct val="90000"/>
              </a:lnSpc>
            </a:pPr>
            <a:r>
              <a:rPr lang="pl-PL" sz="1200" b="1">
                <a:solidFill>
                  <a:schemeClr val="accent2"/>
                </a:solidFill>
                <a:latin typeface="Arial Narrow" pitchFamily="34" charset="0"/>
              </a:rPr>
              <a:t>A.</a:t>
            </a:r>
            <a:br>
              <a:rPr lang="pl-PL" sz="1200" b="1">
                <a:solidFill>
                  <a:schemeClr val="accent2"/>
                </a:solidFill>
                <a:latin typeface="Arial Narrow" pitchFamily="34" charset="0"/>
              </a:rPr>
            </a:br>
            <a:r>
              <a:rPr lang="pl-PL" sz="1200" b="1">
                <a:solidFill>
                  <a:schemeClr val="accent2"/>
                </a:solidFill>
                <a:latin typeface="Arial Narrow" pitchFamily="34" charset="0"/>
              </a:rPr>
              <a:t>Polska Wschodnia</a:t>
            </a:r>
          </a:p>
        </p:txBody>
      </p:sp>
      <p:sp>
        <p:nvSpPr>
          <p:cNvPr id="8202" name="Text Box 8"/>
          <p:cNvSpPr txBox="1">
            <a:spLocks noChangeArrowheads="1"/>
          </p:cNvSpPr>
          <p:nvPr/>
        </p:nvSpPr>
        <p:spPr bwMode="auto">
          <a:xfrm>
            <a:off x="2195513" y="4005263"/>
            <a:ext cx="1317625" cy="917575"/>
          </a:xfrm>
          <a:prstGeom prst="rect">
            <a:avLst/>
          </a:prstGeom>
          <a:noFill/>
          <a:ln w="9525">
            <a:noFill/>
            <a:miter lim="800000"/>
            <a:headEnd/>
            <a:tailEnd/>
          </a:ln>
        </p:spPr>
        <p:txBody>
          <a:bodyPr lIns="18000" rIns="18000">
            <a:spAutoFit/>
          </a:bodyPr>
          <a:lstStyle/>
          <a:p>
            <a:pPr algn="ctr" eaLnBrk="1" hangingPunct="1">
              <a:lnSpc>
                <a:spcPct val="90000"/>
              </a:lnSpc>
            </a:pPr>
            <a:r>
              <a:rPr lang="pl-PL" sz="1200" b="1">
                <a:solidFill>
                  <a:schemeClr val="accent2"/>
                </a:solidFill>
                <a:latin typeface="Arial Narrow" pitchFamily="34" charset="0"/>
              </a:rPr>
              <a:t>B.</a:t>
            </a:r>
            <a:br>
              <a:rPr lang="pl-PL" sz="1200" b="1">
                <a:solidFill>
                  <a:schemeClr val="accent2"/>
                </a:solidFill>
                <a:latin typeface="Arial Narrow" pitchFamily="34" charset="0"/>
              </a:rPr>
            </a:br>
            <a:r>
              <a:rPr lang="pl-PL" sz="1200" b="1">
                <a:solidFill>
                  <a:schemeClr val="accent2"/>
                </a:solidFill>
                <a:latin typeface="Arial Narrow" pitchFamily="34" charset="0"/>
              </a:rPr>
              <a:t>Miasta </a:t>
            </a:r>
            <a:br>
              <a:rPr lang="pl-PL" sz="1200" b="1">
                <a:solidFill>
                  <a:schemeClr val="accent2"/>
                </a:solidFill>
                <a:latin typeface="Arial Narrow" pitchFamily="34" charset="0"/>
              </a:rPr>
            </a:br>
            <a:r>
              <a:rPr lang="pl-PL" sz="1200" b="1">
                <a:solidFill>
                  <a:schemeClr val="accent2"/>
                </a:solidFill>
                <a:latin typeface="Arial Narrow" pitchFamily="34" charset="0"/>
              </a:rPr>
              <a:t>wojewódzkie </a:t>
            </a:r>
            <a:br>
              <a:rPr lang="pl-PL" sz="1200" b="1">
                <a:solidFill>
                  <a:schemeClr val="accent2"/>
                </a:solidFill>
                <a:latin typeface="Arial Narrow" pitchFamily="34" charset="0"/>
              </a:rPr>
            </a:br>
            <a:r>
              <a:rPr lang="pl-PL" sz="1200" b="1">
                <a:solidFill>
                  <a:schemeClr val="accent2"/>
                </a:solidFill>
                <a:latin typeface="Arial Narrow" pitchFamily="34" charset="0"/>
              </a:rPr>
              <a:t>i ich obszary </a:t>
            </a:r>
            <a:br>
              <a:rPr lang="pl-PL" sz="1200" b="1">
                <a:solidFill>
                  <a:schemeClr val="accent2"/>
                </a:solidFill>
                <a:latin typeface="Arial Narrow" pitchFamily="34" charset="0"/>
              </a:rPr>
            </a:br>
            <a:r>
              <a:rPr lang="pl-PL" sz="1200" b="1">
                <a:solidFill>
                  <a:schemeClr val="accent2"/>
                </a:solidFill>
                <a:latin typeface="Arial Narrow" pitchFamily="34" charset="0"/>
              </a:rPr>
              <a:t>funkcjonalne</a:t>
            </a:r>
          </a:p>
        </p:txBody>
      </p:sp>
      <p:sp>
        <p:nvSpPr>
          <p:cNvPr id="8203" name="Text Box 9"/>
          <p:cNvSpPr txBox="1">
            <a:spLocks noChangeArrowheads="1"/>
          </p:cNvSpPr>
          <p:nvPr/>
        </p:nvSpPr>
        <p:spPr bwMode="auto">
          <a:xfrm>
            <a:off x="3851275" y="4005263"/>
            <a:ext cx="1177925" cy="917575"/>
          </a:xfrm>
          <a:prstGeom prst="rect">
            <a:avLst/>
          </a:prstGeom>
          <a:noFill/>
          <a:ln w="9525" algn="ctr">
            <a:noFill/>
            <a:miter lim="800000"/>
            <a:headEnd/>
            <a:tailEnd/>
          </a:ln>
        </p:spPr>
        <p:txBody>
          <a:bodyPr lIns="18000" rIns="18000">
            <a:spAutoFit/>
          </a:bodyPr>
          <a:lstStyle/>
          <a:p>
            <a:pPr algn="ctr" eaLnBrk="1" hangingPunct="1">
              <a:lnSpc>
                <a:spcPct val="90000"/>
              </a:lnSpc>
            </a:pPr>
            <a:r>
              <a:rPr lang="pl-PL" sz="1200" b="1">
                <a:solidFill>
                  <a:schemeClr val="accent2"/>
                </a:solidFill>
                <a:latin typeface="Arial Narrow" pitchFamily="34" charset="0"/>
              </a:rPr>
              <a:t>C.</a:t>
            </a:r>
            <a:br>
              <a:rPr lang="pl-PL" sz="1200" b="1">
                <a:solidFill>
                  <a:schemeClr val="accent2"/>
                </a:solidFill>
                <a:latin typeface="Arial Narrow" pitchFamily="34" charset="0"/>
              </a:rPr>
            </a:br>
            <a:r>
              <a:rPr lang="pl-PL" sz="1200" b="1">
                <a:solidFill>
                  <a:schemeClr val="accent2"/>
                </a:solidFill>
                <a:latin typeface="Arial Narrow" pitchFamily="34" charset="0"/>
              </a:rPr>
              <a:t>Miasta</a:t>
            </a:r>
            <a:br>
              <a:rPr lang="pl-PL" sz="1200" b="1">
                <a:solidFill>
                  <a:schemeClr val="accent2"/>
                </a:solidFill>
                <a:latin typeface="Arial Narrow" pitchFamily="34" charset="0"/>
              </a:rPr>
            </a:br>
            <a:r>
              <a:rPr lang="pl-PL" sz="1200" b="1">
                <a:solidFill>
                  <a:schemeClr val="accent2"/>
                </a:solidFill>
                <a:latin typeface="Arial Narrow" pitchFamily="34" charset="0"/>
              </a:rPr>
              <a:t>i dzielnice miast wymagające rewitalizacji</a:t>
            </a:r>
          </a:p>
        </p:txBody>
      </p:sp>
      <p:pic>
        <p:nvPicPr>
          <p:cNvPr id="8204" name="Picture 10"/>
          <p:cNvPicPr>
            <a:picLocks noChangeAspect="1" noChangeArrowheads="1"/>
          </p:cNvPicPr>
          <p:nvPr/>
        </p:nvPicPr>
        <p:blipFill>
          <a:blip r:embed="rId5" cstate="print"/>
          <a:srcRect l="2553" r="4097" b="3456"/>
          <a:stretch>
            <a:fillRect/>
          </a:stretch>
        </p:blipFill>
        <p:spPr bwMode="auto">
          <a:xfrm>
            <a:off x="5292725" y="2997200"/>
            <a:ext cx="1274763" cy="1008063"/>
          </a:xfrm>
          <a:prstGeom prst="rect">
            <a:avLst/>
          </a:prstGeom>
          <a:noFill/>
          <a:ln w="9525">
            <a:noFill/>
            <a:miter lim="800000"/>
            <a:headEnd/>
            <a:tailEnd/>
          </a:ln>
        </p:spPr>
      </p:pic>
      <p:pic>
        <p:nvPicPr>
          <p:cNvPr id="8205" name="Picture 11" descr="przygraniczne male"/>
          <p:cNvPicPr>
            <a:picLocks noChangeAspect="1" noChangeArrowheads="1"/>
          </p:cNvPicPr>
          <p:nvPr/>
        </p:nvPicPr>
        <p:blipFill>
          <a:blip r:embed="rId6" cstate="print"/>
          <a:srcRect/>
          <a:stretch>
            <a:fillRect/>
          </a:stretch>
        </p:blipFill>
        <p:spPr bwMode="auto">
          <a:xfrm>
            <a:off x="6948488" y="2997200"/>
            <a:ext cx="1316037" cy="1046163"/>
          </a:xfrm>
          <a:prstGeom prst="rect">
            <a:avLst/>
          </a:prstGeom>
          <a:noFill/>
          <a:ln w="3175">
            <a:noFill/>
            <a:miter lim="800000"/>
            <a:headEnd/>
            <a:tailEnd/>
          </a:ln>
        </p:spPr>
      </p:pic>
      <p:sp>
        <p:nvSpPr>
          <p:cNvPr id="8206" name="Text Box 12"/>
          <p:cNvSpPr txBox="1">
            <a:spLocks noChangeArrowheads="1"/>
          </p:cNvSpPr>
          <p:nvPr/>
        </p:nvSpPr>
        <p:spPr bwMode="auto">
          <a:xfrm>
            <a:off x="7308850" y="4149725"/>
            <a:ext cx="1109663" cy="587375"/>
          </a:xfrm>
          <a:prstGeom prst="rect">
            <a:avLst/>
          </a:prstGeom>
          <a:noFill/>
          <a:ln w="9525" algn="ctr">
            <a:noFill/>
            <a:miter lim="800000"/>
            <a:headEnd/>
            <a:tailEnd/>
          </a:ln>
        </p:spPr>
        <p:txBody>
          <a:bodyPr lIns="18000" rIns="18000">
            <a:spAutoFit/>
          </a:bodyPr>
          <a:lstStyle/>
          <a:p>
            <a:pPr algn="ctr" eaLnBrk="1" hangingPunct="1">
              <a:lnSpc>
                <a:spcPct val="90000"/>
              </a:lnSpc>
            </a:pPr>
            <a:r>
              <a:rPr lang="pl-PL" sz="1200" b="1">
                <a:solidFill>
                  <a:schemeClr val="accent2"/>
                </a:solidFill>
                <a:latin typeface="Arial Narrow" pitchFamily="34" charset="0"/>
              </a:rPr>
              <a:t>E.</a:t>
            </a:r>
            <a:br>
              <a:rPr lang="pl-PL" sz="1200" b="1">
                <a:solidFill>
                  <a:schemeClr val="accent2"/>
                </a:solidFill>
                <a:latin typeface="Arial Narrow" pitchFamily="34" charset="0"/>
              </a:rPr>
            </a:br>
            <a:r>
              <a:rPr lang="pl-PL" sz="1200" b="1">
                <a:solidFill>
                  <a:schemeClr val="accent2"/>
                </a:solidFill>
                <a:latin typeface="Arial Narrow" pitchFamily="34" charset="0"/>
              </a:rPr>
              <a:t>Obszary</a:t>
            </a:r>
            <a:br>
              <a:rPr lang="pl-PL" sz="1200" b="1">
                <a:solidFill>
                  <a:schemeClr val="accent2"/>
                </a:solidFill>
                <a:latin typeface="Arial Narrow" pitchFamily="34" charset="0"/>
              </a:rPr>
            </a:br>
            <a:r>
              <a:rPr lang="pl-PL" sz="1200" b="1">
                <a:solidFill>
                  <a:schemeClr val="accent2"/>
                </a:solidFill>
                <a:latin typeface="Arial Narrow" pitchFamily="34" charset="0"/>
              </a:rPr>
              <a:t>przygraniczne</a:t>
            </a:r>
          </a:p>
        </p:txBody>
      </p:sp>
      <p:sp>
        <p:nvSpPr>
          <p:cNvPr id="8207" name="Text Box 13"/>
          <p:cNvSpPr txBox="1">
            <a:spLocks noChangeArrowheads="1"/>
          </p:cNvSpPr>
          <p:nvPr/>
        </p:nvSpPr>
        <p:spPr bwMode="auto">
          <a:xfrm>
            <a:off x="5219700" y="3933825"/>
            <a:ext cx="1662113" cy="1114425"/>
          </a:xfrm>
          <a:prstGeom prst="rect">
            <a:avLst/>
          </a:prstGeom>
          <a:noFill/>
          <a:ln w="9525" algn="ctr">
            <a:noFill/>
            <a:miter lim="800000"/>
            <a:headEnd/>
            <a:tailEnd/>
          </a:ln>
        </p:spPr>
        <p:txBody>
          <a:bodyPr lIns="18000" rIns="18000">
            <a:spAutoFit/>
          </a:bodyPr>
          <a:lstStyle/>
          <a:p>
            <a:pPr algn="ctr" eaLnBrk="1" hangingPunct="1">
              <a:lnSpc>
                <a:spcPct val="80000"/>
              </a:lnSpc>
            </a:pPr>
            <a:r>
              <a:rPr lang="pl-PL" sz="1200" b="1">
                <a:solidFill>
                  <a:schemeClr val="accent2"/>
                </a:solidFill>
                <a:latin typeface="Arial Narrow" pitchFamily="34" charset="0"/>
              </a:rPr>
              <a:t>D.</a:t>
            </a:r>
            <a:br>
              <a:rPr lang="pl-PL" sz="1200" b="1">
                <a:solidFill>
                  <a:schemeClr val="accent2"/>
                </a:solidFill>
                <a:latin typeface="Arial Narrow" pitchFamily="34" charset="0"/>
              </a:rPr>
            </a:br>
            <a:r>
              <a:rPr lang="pl-PL" sz="1200" b="1">
                <a:solidFill>
                  <a:schemeClr val="accent2"/>
                </a:solidFill>
                <a:latin typeface="Arial Narrow" pitchFamily="34" charset="0"/>
              </a:rPr>
              <a:t>Obszary, w szczególności</a:t>
            </a:r>
            <a:br>
              <a:rPr lang="pl-PL" sz="1200" b="1">
                <a:solidFill>
                  <a:schemeClr val="accent2"/>
                </a:solidFill>
                <a:latin typeface="Arial Narrow" pitchFamily="34" charset="0"/>
              </a:rPr>
            </a:br>
            <a:r>
              <a:rPr lang="pl-PL" sz="1200" b="1">
                <a:solidFill>
                  <a:schemeClr val="accent2"/>
                </a:solidFill>
                <a:latin typeface="Arial Narrow" pitchFamily="34" charset="0"/>
              </a:rPr>
              <a:t>wiejskie, o najniższym </a:t>
            </a:r>
            <a:br>
              <a:rPr lang="pl-PL" sz="1200" b="1">
                <a:solidFill>
                  <a:schemeClr val="accent2"/>
                </a:solidFill>
                <a:latin typeface="Arial Narrow" pitchFamily="34" charset="0"/>
              </a:rPr>
            </a:br>
            <a:r>
              <a:rPr lang="pl-PL" sz="1200" b="1">
                <a:solidFill>
                  <a:schemeClr val="accent2"/>
                </a:solidFill>
                <a:latin typeface="Arial Narrow" pitchFamily="34" charset="0"/>
              </a:rPr>
              <a:t>poziomie dostępu </a:t>
            </a:r>
            <a:br>
              <a:rPr lang="pl-PL" sz="1200" b="1">
                <a:solidFill>
                  <a:schemeClr val="accent2"/>
                </a:solidFill>
                <a:latin typeface="Arial Narrow" pitchFamily="34" charset="0"/>
              </a:rPr>
            </a:br>
            <a:r>
              <a:rPr lang="pl-PL" sz="1200" b="1">
                <a:solidFill>
                  <a:schemeClr val="accent2"/>
                </a:solidFill>
                <a:latin typeface="Arial Narrow" pitchFamily="34" charset="0"/>
              </a:rPr>
              <a:t>mieszkańców do dóbr </a:t>
            </a:r>
            <a:br>
              <a:rPr lang="pl-PL" sz="1200" b="1">
                <a:solidFill>
                  <a:schemeClr val="accent2"/>
                </a:solidFill>
                <a:latin typeface="Arial Narrow" pitchFamily="34" charset="0"/>
              </a:rPr>
            </a:br>
            <a:r>
              <a:rPr lang="pl-PL" sz="1200" b="1">
                <a:solidFill>
                  <a:schemeClr val="accent2"/>
                </a:solidFill>
                <a:latin typeface="Arial Narrow" pitchFamily="34" charset="0"/>
              </a:rPr>
              <a:t>i usług warunkujących </a:t>
            </a:r>
            <a:br>
              <a:rPr lang="pl-PL" sz="1200" b="1">
                <a:solidFill>
                  <a:schemeClr val="accent2"/>
                </a:solidFill>
                <a:latin typeface="Arial Narrow" pitchFamily="34" charset="0"/>
              </a:rPr>
            </a:br>
            <a:r>
              <a:rPr lang="pl-PL" sz="1200" b="1">
                <a:solidFill>
                  <a:schemeClr val="accent2"/>
                </a:solidFill>
                <a:latin typeface="Arial Narrow" pitchFamily="34" charset="0"/>
              </a:rPr>
              <a:t>możliwości rozwojowe</a:t>
            </a:r>
          </a:p>
        </p:txBody>
      </p:sp>
      <p:sp>
        <p:nvSpPr>
          <p:cNvPr id="8208" name="AutoShape 21"/>
          <p:cNvSpPr>
            <a:spLocks noChangeArrowheads="1"/>
          </p:cNvSpPr>
          <p:nvPr/>
        </p:nvSpPr>
        <p:spPr bwMode="auto">
          <a:xfrm>
            <a:off x="323850" y="5300663"/>
            <a:ext cx="8496300" cy="574675"/>
          </a:xfrm>
          <a:prstGeom prst="roundRect">
            <a:avLst>
              <a:gd name="adj" fmla="val 16667"/>
            </a:avLst>
          </a:prstGeom>
          <a:solidFill>
            <a:schemeClr val="bg1">
              <a:alpha val="85881"/>
            </a:schemeClr>
          </a:solidFill>
          <a:ln w="9525" algn="ctr">
            <a:noFill/>
            <a:round/>
            <a:headEnd/>
            <a:tailEnd/>
          </a:ln>
        </p:spPr>
        <p:txBody>
          <a:bodyPr wrap="none" anchor="ctr"/>
          <a:lstStyle/>
          <a:p>
            <a:pPr algn="ctr" eaLnBrk="1" hangingPunct="1"/>
            <a:r>
              <a:rPr lang="pl-PL">
                <a:solidFill>
                  <a:schemeClr val="accent2"/>
                </a:solidFill>
                <a:latin typeface="Arial Narrow" pitchFamily="34" charset="0"/>
              </a:rPr>
              <a:t>Wybór 5 OSI </a:t>
            </a:r>
            <a:r>
              <a:rPr lang="pl-PL" u="sng">
                <a:solidFill>
                  <a:schemeClr val="accent2"/>
                </a:solidFill>
                <a:latin typeface="Arial Narrow" pitchFamily="34" charset="0"/>
              </a:rPr>
              <a:t>nie oznacza ograniczenia wsparcia tylko do nich</a:t>
            </a:r>
            <a:r>
              <a:rPr lang="pl-PL">
                <a:solidFill>
                  <a:schemeClr val="accent2"/>
                </a:solidFill>
                <a:latin typeface="Arial Narrow" pitchFamily="34" charset="0"/>
              </a:rPr>
              <a:t>, możliwe będzie wspieranie </a:t>
            </a:r>
          </a:p>
          <a:p>
            <a:pPr algn="ctr" eaLnBrk="1" hangingPunct="1"/>
            <a:r>
              <a:rPr lang="pl-PL">
                <a:solidFill>
                  <a:schemeClr val="accent2"/>
                </a:solidFill>
                <a:latin typeface="Arial Narrow" pitchFamily="34" charset="0"/>
              </a:rPr>
              <a:t>innych obszarów o znaczeniu makro lub regionalnym, w zależności od decyzji IZ.</a:t>
            </a:r>
            <a:endParaRPr lang="en-US">
              <a:solidFill>
                <a:schemeClr val="accent2"/>
              </a:solidFill>
              <a:latin typeface="Arial Narrow"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188640"/>
            <a:ext cx="8363272" cy="2592288"/>
          </a:xfrm>
        </p:spPr>
        <p:txBody>
          <a:bodyPr/>
          <a:lstStyle/>
          <a:p>
            <a:pPr algn="l"/>
            <a:r>
              <a:rPr lang="pl-PL" b="1" dirty="0" smtClean="0"/>
              <a:t>Inne programy UE </a:t>
            </a:r>
            <a:br>
              <a:rPr lang="pl-PL" b="1" dirty="0" smtClean="0"/>
            </a:br>
            <a:r>
              <a:rPr lang="pl-PL" b="1" dirty="0" smtClean="0"/>
              <a:t>	– warto wiedzieć … </a:t>
            </a:r>
            <a:endParaRPr lang="pl-PL" b="1" dirty="0"/>
          </a:p>
        </p:txBody>
      </p:sp>
      <p:sp>
        <p:nvSpPr>
          <p:cNvPr id="4" name="Symbol zastępczy numeru slajdu 3"/>
          <p:cNvSpPr>
            <a:spLocks noGrp="1"/>
          </p:cNvSpPr>
          <p:nvPr>
            <p:ph type="sldNum" sz="quarter" idx="4294967295"/>
          </p:nvPr>
        </p:nvSpPr>
        <p:spPr>
          <a:xfrm>
            <a:off x="7010400" y="6381750"/>
            <a:ext cx="2133600" cy="476250"/>
          </a:xfrm>
          <a:prstGeom prst="rect">
            <a:avLst/>
          </a:prstGeom>
        </p:spPr>
        <p:txBody>
          <a:bodyPr/>
          <a:lstStyle/>
          <a:p>
            <a:pPr>
              <a:defRPr/>
            </a:pPr>
            <a:fld id="{40FA311C-188F-42D3-A70F-CFBC2975F49B}" type="slidenum">
              <a:rPr lang="pl-PL" smtClean="0"/>
              <a:pPr>
                <a:defRPr/>
              </a:pPr>
              <a:t>60</a:t>
            </a:fld>
            <a:endParaRPr lang="pl-PL"/>
          </a:p>
        </p:txBody>
      </p:sp>
      <p:sp>
        <p:nvSpPr>
          <p:cNvPr id="5" name="Symbol zastępczy zawartości 4"/>
          <p:cNvSpPr>
            <a:spLocks noGrp="1"/>
          </p:cNvSpPr>
          <p:nvPr>
            <p:ph idx="1"/>
          </p:nvPr>
        </p:nvSpPr>
        <p:spPr/>
        <p:txBody>
          <a:bodyPr/>
          <a:lstStyle/>
          <a:p>
            <a:endParaRPr lang="pl-PL"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a:xfrm>
            <a:off x="251520" y="188640"/>
            <a:ext cx="8640960" cy="5937523"/>
          </a:xfrm>
        </p:spPr>
        <p:txBody>
          <a:bodyPr/>
          <a:lstStyle/>
          <a:p>
            <a:r>
              <a:rPr lang="pl-PL" sz="2000" dirty="0" smtClean="0"/>
              <a:t>ERASMUS+ - czyli „</a:t>
            </a:r>
            <a:r>
              <a:rPr lang="pl-PL" sz="2000" b="1" dirty="0" smtClean="0"/>
              <a:t>Erasmus dla wszystkich</a:t>
            </a:r>
            <a:r>
              <a:rPr lang="pl-PL" sz="2000" dirty="0" smtClean="0"/>
              <a:t>” </a:t>
            </a:r>
            <a:r>
              <a:rPr lang="pl-PL" sz="2000" dirty="0" smtClean="0">
                <a:hlinkClick r:id="rId2"/>
              </a:rPr>
              <a:t>http://erasmusplus.org.pl/</a:t>
            </a:r>
            <a:endParaRPr lang="pl-PL" sz="2000" dirty="0" smtClean="0"/>
          </a:p>
          <a:p>
            <a:pPr lvl="0">
              <a:buNone/>
            </a:pPr>
            <a:endParaRPr lang="pl-PL" sz="1200" dirty="0" smtClean="0"/>
          </a:p>
          <a:p>
            <a:pPr lvl="0"/>
            <a:r>
              <a:rPr lang="pl-PL" sz="2000" dirty="0" smtClean="0"/>
              <a:t>Nowy program „</a:t>
            </a:r>
            <a:r>
              <a:rPr lang="pl-PL" sz="2000" b="1" dirty="0" smtClean="0"/>
              <a:t>COSME</a:t>
            </a:r>
            <a:r>
              <a:rPr lang="pl-PL" sz="2000" dirty="0" smtClean="0"/>
              <a:t>” („Program na rzecz konkurencyjności przedsiębiorstw oraz małych i średnich przedsiębiorstw”) będzie wspierał europejskie MŚP w ich dążeniach do osiągnięcia wzrostu i konkurencyjności na rynku światowym. </a:t>
            </a:r>
          </a:p>
          <a:p>
            <a:pPr lvl="0">
              <a:buNone/>
            </a:pPr>
            <a:endParaRPr lang="pl-PL" sz="1400" dirty="0" smtClean="0"/>
          </a:p>
          <a:p>
            <a:pPr lvl="0"/>
            <a:r>
              <a:rPr lang="pl-PL" sz="2000" dirty="0" smtClean="0"/>
              <a:t>Program Unii Europejskiej na rzecz </a:t>
            </a:r>
            <a:r>
              <a:rPr lang="pl-PL" sz="2000" b="1" dirty="0" smtClean="0"/>
              <a:t>przemian i innowacji społecznych</a:t>
            </a:r>
            <a:r>
              <a:rPr lang="pl-PL" sz="2000" dirty="0" smtClean="0"/>
              <a:t> (PSCI) skupia trzy wcześniej obowiązujące programy: „PROGRESS”, „EURES” oraz „Europejski Instrument </a:t>
            </a:r>
            <a:r>
              <a:rPr lang="pl-PL" sz="2000" dirty="0" err="1" smtClean="0"/>
              <a:t>Mikrofinansowy</a:t>
            </a:r>
            <a:r>
              <a:rPr lang="pl-PL" sz="2000" dirty="0" smtClean="0"/>
              <a:t>”. </a:t>
            </a:r>
            <a:r>
              <a:rPr lang="pl-PL" sz="2000" dirty="0" smtClean="0">
                <a:hlinkClick r:id="rId3"/>
              </a:rPr>
              <a:t>http://ec.europa.eu/social/home.jsp?langId=pl</a:t>
            </a:r>
            <a:r>
              <a:rPr lang="pl-PL" sz="2000" dirty="0" smtClean="0"/>
              <a:t> </a:t>
            </a:r>
          </a:p>
          <a:p>
            <a:pPr lvl="0">
              <a:buNone/>
            </a:pPr>
            <a:endParaRPr lang="pl-PL" sz="1200" dirty="0" smtClean="0"/>
          </a:p>
          <a:p>
            <a:pPr lvl="0"/>
            <a:r>
              <a:rPr lang="pl-PL" sz="2000" b="1" dirty="0" smtClean="0"/>
              <a:t>Europejski Fundusz Pomocy Najbardziej Potrzebującym</a:t>
            </a:r>
            <a:r>
              <a:rPr lang="pl-PL" sz="2000" dirty="0" smtClean="0"/>
              <a:t> którego celem jest promowanie spójności społecznej w Unii poprzez przyczynienie się do osiągnięcia celu strategii „Europa 2020” zakładającego zmniejszenie do 2020 r. liczby osób ubogich i wykluczonych społecznie lub zagrożonych ubóstwem i wykluczeniem społecznym o przynajmniej 20 </a:t>
            </a:r>
            <a:r>
              <a:rPr lang="pl-PL" sz="2000" dirty="0" err="1" smtClean="0"/>
              <a:t>mln</a:t>
            </a:r>
            <a:r>
              <a:rPr lang="pl-PL" sz="2000" dirty="0" smtClean="0"/>
              <a:t>. Pomoc z Funduszu może być świadczona w odniesieniu do niedoboru żywności, bezdomności oraz deprywacji materialnej dzieci. </a:t>
            </a:r>
          </a:p>
          <a:p>
            <a:pPr>
              <a:buNone/>
            </a:pPr>
            <a:endParaRPr lang="pl-PL" sz="2000" dirty="0"/>
          </a:p>
        </p:txBody>
      </p:sp>
      <p:sp>
        <p:nvSpPr>
          <p:cNvPr id="4" name="Symbol zastępczy numeru slajdu 3"/>
          <p:cNvSpPr>
            <a:spLocks noGrp="1"/>
          </p:cNvSpPr>
          <p:nvPr>
            <p:ph type="sldNum" sz="quarter" idx="12"/>
          </p:nvPr>
        </p:nvSpPr>
        <p:spPr/>
        <p:txBody>
          <a:bodyPr/>
          <a:lstStyle/>
          <a:p>
            <a:fld id="{40FA311C-188F-42D3-A70F-CFBC2975F49B}" type="slidenum">
              <a:rPr lang="pl-PL" smtClean="0"/>
              <a:pPr/>
              <a:t>61</a:t>
            </a:fld>
            <a:endParaRPr lang="pl-PL"/>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32656"/>
            <a:ext cx="8229600" cy="5793507"/>
          </a:xfrm>
        </p:spPr>
        <p:txBody>
          <a:bodyPr/>
          <a:lstStyle/>
          <a:p>
            <a:pPr lvl="0"/>
            <a:r>
              <a:rPr lang="pl-PL" sz="1800" b="1" dirty="0" smtClean="0"/>
              <a:t>Pomoc </a:t>
            </a:r>
            <a:r>
              <a:rPr lang="pl-PL" sz="1800" b="1" dirty="0" err="1" smtClean="0"/>
              <a:t>makrofinansowa</a:t>
            </a:r>
            <a:r>
              <a:rPr lang="pl-PL" sz="1800" dirty="0" smtClean="0"/>
              <a:t> (MFA) jest instrumentem stabilizacji gospodarczej, ma charakter nadzwyczajny i jest uruchamiana w konkretnych przypadkach, aby pomóc państwu będącemu beneficjentem w przezwyciężeniu krótkoterminowych trudności w zakresie bilansu płatniczego. Instrument ten jest również motorem reform strukturalnych w będących beneficjentami państwach sąsiednich zgodnie z założeniami unijnej polityki przedakcesyjnej i polityki sąsiedztwa.</a:t>
            </a:r>
          </a:p>
          <a:p>
            <a:pPr lvl="0"/>
            <a:endParaRPr lang="pl-PL" sz="1800" dirty="0" smtClean="0"/>
          </a:p>
          <a:p>
            <a:r>
              <a:rPr lang="pl-PL" sz="1800" dirty="0" smtClean="0"/>
              <a:t>Program „</a:t>
            </a:r>
            <a:r>
              <a:rPr lang="pl-PL" sz="1800" b="1" dirty="0" smtClean="0"/>
              <a:t>Sprawiedliwość</a:t>
            </a:r>
            <a:r>
              <a:rPr lang="pl-PL" sz="1800" dirty="0" smtClean="0"/>
              <a:t>” będzie opierał się na doświadczeniach trzech poprzednich programów: „Wymiar sprawiedliwości w sprawach cywilnych”, „Wymiar sprawiedliwości w sprawach karnych” oraz „Profilaktyka narkotykowa i informacja o narkotykach”. Ogólnym celem tego nowego programu jest przyczynienie się do stworzenia prawdziwej europejskiej przestrzeni sprawiedliwości poprzez propagowanie współpracy sądowej w sprawach cywilnych i karnych. Wspierane działania będą miały w szczególności na celu propagowanie stosowania prawodawstwa Unii w dziedzinach współpracy sądowej w sprawach cywilnych i karnych, ułatwianie dostępu do wymiaru sprawiedliwości oraz zmniejszenie popytu na narkotyki i podaży narkotyków. </a:t>
            </a:r>
            <a:r>
              <a:rPr lang="pl-PL" sz="1800" dirty="0" smtClean="0">
                <a:hlinkClick r:id="rId2"/>
              </a:rPr>
              <a:t>http://ec.europa.eu/justice/grants1/programmes-2014-2020/justice/index_en.htm</a:t>
            </a:r>
            <a:r>
              <a:rPr lang="pl-PL" sz="1800" dirty="0" smtClean="0"/>
              <a:t> </a:t>
            </a:r>
          </a:p>
          <a:p>
            <a:pPr lvl="0"/>
            <a:endParaRPr lang="pl-PL" sz="1800" dirty="0" smtClean="0"/>
          </a:p>
          <a:p>
            <a:endParaRPr lang="pl-PL" sz="1800" dirty="0"/>
          </a:p>
        </p:txBody>
      </p:sp>
      <p:sp>
        <p:nvSpPr>
          <p:cNvPr id="4" name="Symbol zastępczy numeru slajdu 3"/>
          <p:cNvSpPr>
            <a:spLocks noGrp="1"/>
          </p:cNvSpPr>
          <p:nvPr>
            <p:ph type="sldNum" sz="quarter" idx="4294967295"/>
          </p:nvPr>
        </p:nvSpPr>
        <p:spPr>
          <a:xfrm>
            <a:off x="7010400" y="6381750"/>
            <a:ext cx="2133600" cy="476250"/>
          </a:xfrm>
          <a:prstGeom prst="rect">
            <a:avLst/>
          </a:prstGeom>
        </p:spPr>
        <p:txBody>
          <a:bodyPr/>
          <a:lstStyle/>
          <a:p>
            <a:pPr>
              <a:defRPr/>
            </a:pPr>
            <a:fld id="{40FA311C-188F-42D3-A70F-CFBC2975F49B}" type="slidenum">
              <a:rPr lang="pl-PL" smtClean="0"/>
              <a:pPr>
                <a:defRPr/>
              </a:pPr>
              <a:t>62</a:t>
            </a:fld>
            <a:endParaRPr lang="pl-PL"/>
          </a:p>
        </p:txBody>
      </p:sp>
      <p:sp>
        <p:nvSpPr>
          <p:cNvPr id="5" name="Tytuł 4"/>
          <p:cNvSpPr>
            <a:spLocks noGrp="1"/>
          </p:cNvSpPr>
          <p:nvPr>
            <p:ph type="title"/>
          </p:nvPr>
        </p:nvSpPr>
        <p:spPr/>
        <p:txBody>
          <a:bodyPr/>
          <a:lstStyle/>
          <a:p>
            <a:endParaRPr lang="pl-PL"/>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20688"/>
            <a:ext cx="8229600" cy="5505475"/>
          </a:xfrm>
        </p:spPr>
        <p:txBody>
          <a:bodyPr/>
          <a:lstStyle/>
          <a:p>
            <a:pPr lvl="0"/>
            <a:r>
              <a:rPr lang="pl-PL" sz="1800" b="1" dirty="0" smtClean="0"/>
              <a:t>Program ochrony konsumentów</a:t>
            </a:r>
            <a:r>
              <a:rPr lang="pl-PL" sz="1800" dirty="0" smtClean="0"/>
              <a:t> ma wspierać cel polityczny, jakim jest priorytetowe traktowanie konsumenta i zwiększanie jego praw na jednolitym rynku. Aby to osiągnąć, program wniesie wkład w ochronę zdrowia, bezpieczeństwa i interesów ekonomicznych konsumentów, jak również będzie wspierał ich prawo do informacji, edukacji i podejmowania działań w celu ochrony swoich interesów. Program zapewni uzupełnienie, wspieranie i monitorowanie polityki państw członkowskich.</a:t>
            </a:r>
          </a:p>
          <a:p>
            <a:pPr lvl="0">
              <a:buNone/>
            </a:pPr>
            <a:endParaRPr lang="pl-PL" sz="1800" dirty="0" smtClean="0"/>
          </a:p>
          <a:p>
            <a:r>
              <a:rPr lang="pl-PL" sz="1800" dirty="0" smtClean="0"/>
              <a:t>Nowy program „</a:t>
            </a:r>
            <a:r>
              <a:rPr lang="pl-PL" sz="1800" b="1" dirty="0" smtClean="0"/>
              <a:t>Prawo i Obywatelstwo</a:t>
            </a:r>
            <a:r>
              <a:rPr lang="pl-PL" sz="1800" dirty="0" smtClean="0"/>
              <a:t>” jest następcą trzech poprzednich programów „Prawa podstawowe i obywatelstwo”, „</a:t>
            </a:r>
            <a:r>
              <a:rPr lang="pl-PL" sz="1800" dirty="0" err="1" smtClean="0"/>
              <a:t>Daphne</a:t>
            </a:r>
            <a:r>
              <a:rPr lang="pl-PL" sz="1800" dirty="0" smtClean="0"/>
              <a:t> III” oraz części „Walka z dyskryminacją i różnorodność” i „Równość płci” programu „Zatrudnienie i solidarność społeczna” („PROGRESS”). Celem tego programu jest przyczynienie się do stworzenia przestrzeni, w której prawa osób będą propagowane i chronione poprzez poprawę wykonywania praw wynikających z obywatelstwa Unii Europejskiej, promowanie zasady niedyskryminacji, przyczynianie się do ochrony danych osobowych, a także zwiększanie ochrony praw dziecka oraz praw wynikających z unijnych przepisów konsumenckich. </a:t>
            </a:r>
          </a:p>
          <a:p>
            <a:pPr lvl="0">
              <a:buNone/>
            </a:pPr>
            <a:r>
              <a:rPr lang="pl-PL" sz="1800" dirty="0" smtClean="0"/>
              <a:t>	</a:t>
            </a:r>
            <a:r>
              <a:rPr lang="pl-PL" sz="1800" dirty="0" smtClean="0">
                <a:hlinkClick r:id="rId2"/>
              </a:rPr>
              <a:t>http://ec.europa.eu/justice/grants1/programmes-2014-2020/rec/index_en.htm</a:t>
            </a:r>
            <a:r>
              <a:rPr lang="pl-PL" sz="1800" dirty="0" smtClean="0"/>
              <a:t> </a:t>
            </a:r>
          </a:p>
        </p:txBody>
      </p:sp>
      <p:sp>
        <p:nvSpPr>
          <p:cNvPr id="4" name="Symbol zastępczy numeru slajdu 3"/>
          <p:cNvSpPr>
            <a:spLocks noGrp="1"/>
          </p:cNvSpPr>
          <p:nvPr>
            <p:ph type="sldNum" sz="quarter" idx="4294967295"/>
          </p:nvPr>
        </p:nvSpPr>
        <p:spPr>
          <a:xfrm>
            <a:off x="7010400" y="6381750"/>
            <a:ext cx="2133600" cy="476250"/>
          </a:xfrm>
          <a:prstGeom prst="rect">
            <a:avLst/>
          </a:prstGeom>
        </p:spPr>
        <p:txBody>
          <a:bodyPr/>
          <a:lstStyle/>
          <a:p>
            <a:pPr>
              <a:defRPr/>
            </a:pPr>
            <a:fld id="{40FA311C-188F-42D3-A70F-CFBC2975F49B}" type="slidenum">
              <a:rPr lang="pl-PL" smtClean="0"/>
              <a:pPr>
                <a:defRPr/>
              </a:pPr>
              <a:t>63</a:t>
            </a:fld>
            <a:endParaRPr lang="pl-PL"/>
          </a:p>
        </p:txBody>
      </p:sp>
      <p:sp>
        <p:nvSpPr>
          <p:cNvPr id="5" name="Tytuł 4"/>
          <p:cNvSpPr>
            <a:spLocks noGrp="1"/>
          </p:cNvSpPr>
          <p:nvPr>
            <p:ph type="title"/>
          </p:nvPr>
        </p:nvSpPr>
        <p:spPr/>
        <p:txBody>
          <a:bodyPr/>
          <a:lstStyle/>
          <a:p>
            <a:endParaRPr lang="pl-PL"/>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88640"/>
            <a:ext cx="8686800" cy="5937523"/>
          </a:xfrm>
        </p:spPr>
        <p:txBody>
          <a:bodyPr/>
          <a:lstStyle/>
          <a:p>
            <a:pPr lvl="0"/>
            <a:r>
              <a:rPr lang="pl-PL" sz="1900" dirty="0" smtClean="0"/>
              <a:t>Program „</a:t>
            </a:r>
            <a:r>
              <a:rPr lang="pl-PL" sz="1900" b="1" dirty="0" smtClean="0"/>
              <a:t>Europa dla obywateli</a:t>
            </a:r>
            <a:r>
              <a:rPr lang="pl-PL" sz="1900" dirty="0" smtClean="0"/>
              <a:t>” ma na celu wzmocnienie pamięci o przeszłości i tożsamości Unii poprzez stymulowanie debaty i refleksji oraz tworzenie sieci kontaktów. Jego celem jest również zwiększenie zdolności uczestnictwa obywatelskiego na szczeblu Unii poprzez budowanie wiedzy na temat procesu kształtowania polityki Unii oraz promowanie możliwości w zakresie społecznego zaangażowania i wolontariatu na szczeblu Unii. </a:t>
            </a:r>
            <a:br>
              <a:rPr lang="pl-PL" sz="1900" dirty="0" smtClean="0"/>
            </a:br>
            <a:r>
              <a:rPr lang="pl-PL" sz="1900" dirty="0" smtClean="0">
                <a:hlinkClick r:id="rId2"/>
              </a:rPr>
              <a:t>http://eacea.ec.europa.eu/europe-for-citizens_en</a:t>
            </a:r>
            <a:r>
              <a:rPr lang="pl-PL" sz="1900" dirty="0" smtClean="0"/>
              <a:t> </a:t>
            </a:r>
          </a:p>
          <a:p>
            <a:pPr lvl="0">
              <a:buNone/>
            </a:pPr>
            <a:endParaRPr lang="pl-PL" sz="1600" dirty="0" smtClean="0"/>
          </a:p>
          <a:p>
            <a:pPr lvl="0"/>
            <a:r>
              <a:rPr lang="pl-PL" sz="1900" dirty="0" smtClean="0"/>
              <a:t>Program „</a:t>
            </a:r>
            <a:r>
              <a:rPr lang="pl-PL" sz="1900" b="1" dirty="0" smtClean="0"/>
              <a:t>Kreatywna Europa</a:t>
            </a:r>
            <a:r>
              <a:rPr lang="pl-PL" sz="1900" dirty="0" smtClean="0"/>
              <a:t>” na rzecz kultury i działań związanych z mediami będzie wspierać wspólne dziedzictwo kulturowe obywateli europejskich i będzie dążyć do zwiększenia obiegu europejskich utworów o charakterze twórczym wewnątrz UE oraz poza jej terytorium.  </a:t>
            </a:r>
            <a:br>
              <a:rPr lang="pl-PL" sz="1900" dirty="0" smtClean="0"/>
            </a:br>
            <a:r>
              <a:rPr lang="pl-PL" sz="1900" dirty="0" smtClean="0">
                <a:hlinkClick r:id="rId3"/>
              </a:rPr>
              <a:t>http://eacea.ec.europa.eu/creative-europe_en</a:t>
            </a:r>
            <a:r>
              <a:rPr lang="pl-PL" sz="1900" dirty="0" smtClean="0"/>
              <a:t> </a:t>
            </a:r>
          </a:p>
          <a:p>
            <a:pPr lvl="0">
              <a:buNone/>
            </a:pPr>
            <a:r>
              <a:rPr lang="pl-PL" sz="1900" dirty="0" smtClean="0"/>
              <a:t>	</a:t>
            </a:r>
            <a:r>
              <a:rPr lang="pl-PL" sz="1900" dirty="0" smtClean="0">
                <a:hlinkClick r:id="rId4"/>
              </a:rPr>
              <a:t>http://kreatywna-europa.eu</a:t>
            </a:r>
            <a:r>
              <a:rPr lang="pl-PL" sz="1900" dirty="0" smtClean="0"/>
              <a:t> </a:t>
            </a:r>
          </a:p>
          <a:p>
            <a:pPr lvl="0">
              <a:buNone/>
            </a:pPr>
            <a:endParaRPr lang="pl-PL" sz="1400" dirty="0" smtClean="0"/>
          </a:p>
          <a:p>
            <a:pPr lvl="0"/>
            <a:r>
              <a:rPr lang="pl-PL" sz="1900" dirty="0" smtClean="0"/>
              <a:t>Program „</a:t>
            </a:r>
            <a:r>
              <a:rPr lang="pl-PL" sz="1900" b="1" dirty="0" smtClean="0"/>
              <a:t>Zdrowie na rzecz wzrostu gospodarczego</a:t>
            </a:r>
            <a:r>
              <a:rPr lang="pl-PL" sz="1900" dirty="0" smtClean="0"/>
              <a:t>” </a:t>
            </a:r>
            <a:r>
              <a:rPr lang="pl-PL" sz="1900" dirty="0" smtClean="0">
                <a:hlinkClick r:id="rId5"/>
              </a:rPr>
              <a:t>http://ec.europa.eu/chafea/health/</a:t>
            </a:r>
            <a:r>
              <a:rPr lang="pl-PL" sz="1900" dirty="0" smtClean="0"/>
              <a:t> </a:t>
            </a:r>
          </a:p>
          <a:p>
            <a:pPr lvl="0">
              <a:buNone/>
            </a:pPr>
            <a:endParaRPr lang="pl-PL" sz="1900" dirty="0" smtClean="0"/>
          </a:p>
          <a:p>
            <a:r>
              <a:rPr lang="pl-PL" sz="1900" b="1" dirty="0" smtClean="0"/>
              <a:t>Europejski Ochotniczy Korpus Pomocy Humanitarnej</a:t>
            </a:r>
            <a:r>
              <a:rPr lang="pl-PL" sz="1900" dirty="0" smtClean="0"/>
              <a:t> (EU </a:t>
            </a:r>
            <a:r>
              <a:rPr lang="pl-PL" sz="1900" dirty="0" err="1" smtClean="0"/>
              <a:t>Aid</a:t>
            </a:r>
            <a:r>
              <a:rPr lang="pl-PL" sz="1900" dirty="0" smtClean="0"/>
              <a:t> </a:t>
            </a:r>
            <a:r>
              <a:rPr lang="pl-PL" sz="1900" dirty="0" err="1" smtClean="0"/>
              <a:t>Volunteers</a:t>
            </a:r>
            <a:r>
              <a:rPr lang="pl-PL" sz="1900" dirty="0" smtClean="0"/>
              <a:t> - EUAV) </a:t>
            </a:r>
            <a:r>
              <a:rPr lang="pl-PL" sz="1900" dirty="0" smtClean="0">
                <a:hlinkClick r:id="rId6"/>
              </a:rPr>
              <a:t>http://eacea.ec.europa.eu/eu-aid-volunteers_en</a:t>
            </a:r>
            <a:r>
              <a:rPr lang="pl-PL" sz="1900" dirty="0" smtClean="0"/>
              <a:t> </a:t>
            </a:r>
          </a:p>
          <a:p>
            <a:endParaRPr lang="pl-PL" sz="2000" dirty="0"/>
          </a:p>
        </p:txBody>
      </p:sp>
      <p:sp>
        <p:nvSpPr>
          <p:cNvPr id="4" name="Symbol zastępczy numeru slajdu 3"/>
          <p:cNvSpPr>
            <a:spLocks noGrp="1"/>
          </p:cNvSpPr>
          <p:nvPr>
            <p:ph type="sldNum" sz="quarter" idx="4294967295"/>
          </p:nvPr>
        </p:nvSpPr>
        <p:spPr>
          <a:xfrm>
            <a:off x="7010400" y="6381750"/>
            <a:ext cx="2133600" cy="476250"/>
          </a:xfrm>
          <a:prstGeom prst="rect">
            <a:avLst/>
          </a:prstGeom>
        </p:spPr>
        <p:txBody>
          <a:bodyPr/>
          <a:lstStyle/>
          <a:p>
            <a:pPr>
              <a:defRPr/>
            </a:pPr>
            <a:fld id="{40FA311C-188F-42D3-A70F-CFBC2975F49B}" type="slidenum">
              <a:rPr lang="pl-PL" smtClean="0"/>
              <a:pPr>
                <a:defRPr/>
              </a:pPr>
              <a:t>64</a:t>
            </a:fld>
            <a:endParaRPr lang="pl-PL"/>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800" b="1" dirty="0" smtClean="0">
                <a:solidFill>
                  <a:srgbClr val="00B050"/>
                </a:solidFill>
              </a:rPr>
              <a:t>Powodzenia!</a:t>
            </a:r>
            <a:endParaRPr lang="pl-PL" sz="4800" dirty="0">
              <a:solidFill>
                <a:srgbClr val="00B050"/>
              </a:solidFill>
            </a:endParaRPr>
          </a:p>
        </p:txBody>
      </p:sp>
      <p:sp>
        <p:nvSpPr>
          <p:cNvPr id="4" name="Symbol zastępczy numeru slajdu 3"/>
          <p:cNvSpPr>
            <a:spLocks noGrp="1"/>
          </p:cNvSpPr>
          <p:nvPr>
            <p:ph type="sldNum" sz="quarter" idx="12"/>
          </p:nvPr>
        </p:nvSpPr>
        <p:spPr/>
        <p:txBody>
          <a:bodyPr/>
          <a:lstStyle/>
          <a:p>
            <a:pPr>
              <a:defRPr/>
            </a:pPr>
            <a:fld id="{40FA311C-188F-42D3-A70F-CFBC2975F49B}" type="slidenum">
              <a:rPr lang="pl-PL" smtClean="0"/>
              <a:pPr>
                <a:defRPr/>
              </a:pPr>
              <a:t>65</a:t>
            </a:fld>
            <a:endParaRPr lang="pl-PL"/>
          </a:p>
        </p:txBody>
      </p:sp>
      <p:pic>
        <p:nvPicPr>
          <p:cNvPr id="24578" name="Picture 2"/>
          <p:cNvPicPr>
            <a:picLocks noChangeAspect="1" noChangeArrowheads="1"/>
          </p:cNvPicPr>
          <p:nvPr/>
        </p:nvPicPr>
        <p:blipFill>
          <a:blip r:embed="rId2" cstate="print"/>
          <a:srcRect/>
          <a:stretch>
            <a:fillRect/>
          </a:stretch>
        </p:blipFill>
        <p:spPr bwMode="auto">
          <a:xfrm>
            <a:off x="2483768" y="1340768"/>
            <a:ext cx="4248472" cy="3246191"/>
          </a:xfrm>
          <a:prstGeom prst="rect">
            <a:avLst/>
          </a:prstGeom>
          <a:noFill/>
          <a:ln w="9525">
            <a:noFill/>
            <a:miter lim="800000"/>
            <a:headEnd/>
            <a:tailEnd/>
          </a:ln>
        </p:spPr>
      </p:pic>
      <p:sp>
        <p:nvSpPr>
          <p:cNvPr id="3" name="Symbol zastępczy zawartości 2"/>
          <p:cNvSpPr>
            <a:spLocks noGrp="1"/>
          </p:cNvSpPr>
          <p:nvPr>
            <p:ph idx="1"/>
          </p:nvPr>
        </p:nvSpPr>
        <p:spPr>
          <a:xfrm>
            <a:off x="0" y="5157191"/>
            <a:ext cx="9144000" cy="1700809"/>
          </a:xfrm>
        </p:spPr>
        <p:txBody>
          <a:bodyPr/>
          <a:lstStyle/>
          <a:p>
            <a:pPr marL="449263" indent="0">
              <a:buNone/>
            </a:pPr>
            <a:r>
              <a:rPr lang="pl-PL" sz="2800" b="1" dirty="0" smtClean="0"/>
              <a:t>Iwona Janicka</a:t>
            </a:r>
          </a:p>
          <a:p>
            <a:pPr marL="449263" indent="0">
              <a:buNone/>
            </a:pPr>
            <a:r>
              <a:rPr lang="pl-PL" sz="2800" dirty="0" smtClean="0"/>
              <a:t>tel. 785 83 66 13, </a:t>
            </a:r>
            <a:r>
              <a:rPr lang="pl-PL" sz="2800" dirty="0" err="1" smtClean="0">
                <a:hlinkClick r:id="rId3"/>
              </a:rPr>
              <a:t>kontakt@iwonajanicka.pl</a:t>
            </a:r>
            <a:endParaRPr lang="pl-PL" sz="2800" dirty="0" smtClean="0"/>
          </a:p>
          <a:p>
            <a:pPr marL="449263" indent="0">
              <a:buNone/>
            </a:pPr>
            <a:r>
              <a:rPr lang="pl-PL" sz="2800" dirty="0" smtClean="0"/>
              <a:t>Biuro: 663 83 63 73; </a:t>
            </a:r>
            <a:r>
              <a:rPr lang="pl-PL" sz="2800" dirty="0" err="1" smtClean="0">
                <a:hlinkClick r:id="rId4"/>
              </a:rPr>
              <a:t>biuro@fal.org.pl</a:t>
            </a:r>
            <a:endParaRPr lang="pl-PL"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p:txBody>
          <a:bodyPr/>
          <a:lstStyle/>
          <a:p>
            <a:endParaRPr lang="pl-PL" smtClean="0"/>
          </a:p>
        </p:txBody>
      </p:sp>
      <p:sp>
        <p:nvSpPr>
          <p:cNvPr id="13315" name="Symbol zastępczy zawartości 2"/>
          <p:cNvSpPr>
            <a:spLocks noGrp="1"/>
          </p:cNvSpPr>
          <p:nvPr>
            <p:ph idx="1"/>
          </p:nvPr>
        </p:nvSpPr>
        <p:spPr/>
        <p:txBody>
          <a:bodyPr/>
          <a:lstStyle/>
          <a:p>
            <a:endParaRPr lang="pl-PL" smtClean="0"/>
          </a:p>
        </p:txBody>
      </p:sp>
      <p:sp>
        <p:nvSpPr>
          <p:cNvPr id="13317" name="Rectangle 2"/>
          <p:cNvSpPr>
            <a:spLocks noChangeArrowheads="1"/>
          </p:cNvSpPr>
          <p:nvPr/>
        </p:nvSpPr>
        <p:spPr bwMode="auto">
          <a:xfrm>
            <a:off x="1403350" y="188913"/>
            <a:ext cx="7164388" cy="549275"/>
          </a:xfrm>
          <a:prstGeom prst="rect">
            <a:avLst/>
          </a:prstGeom>
          <a:noFill/>
          <a:ln w="9525">
            <a:noFill/>
            <a:miter lim="800000"/>
            <a:headEnd/>
            <a:tailEnd/>
          </a:ln>
        </p:spPr>
        <p:txBody>
          <a:bodyPr anchor="ctr"/>
          <a:lstStyle/>
          <a:p>
            <a:pPr>
              <a:spcAft>
                <a:spcPts val="600"/>
              </a:spcAft>
            </a:pPr>
            <a:r>
              <a:rPr lang="pl-PL" sz="2000">
                <a:solidFill>
                  <a:schemeClr val="accent2"/>
                </a:solidFill>
              </a:rPr>
              <a:t/>
            </a:r>
            <a:br>
              <a:rPr lang="pl-PL" sz="2000">
                <a:solidFill>
                  <a:schemeClr val="accent2"/>
                </a:solidFill>
              </a:rPr>
            </a:br>
            <a:r>
              <a:rPr lang="pl-PL" sz="2000">
                <a:solidFill>
                  <a:schemeClr val="bg1"/>
                </a:solidFill>
              </a:rPr>
              <a:t>Alokacja</a:t>
            </a:r>
            <a:endParaRPr lang="en-GB" sz="2000">
              <a:solidFill>
                <a:schemeClr val="bg1"/>
              </a:solidFill>
            </a:endParaRPr>
          </a:p>
        </p:txBody>
      </p:sp>
      <p:pic>
        <p:nvPicPr>
          <p:cNvPr id="13319" name="Picture 7" descr="Polska otrzyma 82,5 mld euro z budżetu UE na realizację polityki spójności"/>
          <p:cNvPicPr>
            <a:picLocks noChangeAspect="1" noChangeArrowheads="1"/>
          </p:cNvPicPr>
          <p:nvPr/>
        </p:nvPicPr>
        <p:blipFill>
          <a:blip r:embed="rId2" cstate="print"/>
          <a:srcRect/>
          <a:stretch>
            <a:fillRect/>
          </a:stretch>
        </p:blipFill>
        <p:spPr bwMode="auto">
          <a:xfrm>
            <a:off x="0" y="1427636"/>
            <a:ext cx="9144000" cy="437762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zawartości 2"/>
          <p:cNvSpPr>
            <a:spLocks noGrp="1"/>
          </p:cNvSpPr>
          <p:nvPr>
            <p:ph idx="1"/>
          </p:nvPr>
        </p:nvSpPr>
        <p:spPr>
          <a:xfrm>
            <a:off x="250825" y="981075"/>
            <a:ext cx="8642350" cy="5876925"/>
          </a:xfrm>
        </p:spPr>
        <p:txBody>
          <a:bodyPr/>
          <a:lstStyle/>
          <a:p>
            <a:pPr marL="457200" indent="-457200">
              <a:buFontTx/>
              <a:buAutoNum type="arabicPeriod"/>
            </a:pPr>
            <a:r>
              <a:rPr lang="pl-PL" sz="1700" dirty="0" smtClean="0"/>
              <a:t>Badania naukowe, rozwój technologiczny i innowacje;</a:t>
            </a:r>
          </a:p>
          <a:p>
            <a:pPr marL="457200" indent="-457200">
              <a:buFontTx/>
              <a:buAutoNum type="arabicPeriod"/>
            </a:pPr>
            <a:r>
              <a:rPr lang="pl-PL" sz="1700" dirty="0" smtClean="0"/>
              <a:t>Zwiększenie dostępności, stopnia wykorzystania i jakości technologii informacyjno-komunikacyjnych;</a:t>
            </a:r>
          </a:p>
          <a:p>
            <a:pPr marL="457200" indent="-457200">
              <a:buFontTx/>
              <a:buAutoNum type="arabicPeriod"/>
            </a:pPr>
            <a:r>
              <a:rPr lang="pl-PL" sz="1700" dirty="0" smtClean="0"/>
              <a:t>Podnoszenie konkurencyjności mikro, małych i średnich przedsiębiorstw, sektora rolnego oraz sektora rybołówstwa i akwakultury;</a:t>
            </a:r>
          </a:p>
          <a:p>
            <a:pPr marL="457200" indent="-457200">
              <a:buFontTx/>
              <a:buAutoNum type="arabicPeriod"/>
            </a:pPr>
            <a:r>
              <a:rPr lang="pl-PL" sz="1700" dirty="0" smtClean="0"/>
              <a:t>Wspieranie przejścia na gospodarkę niskoemisyjną we wszystkich sektorach;</a:t>
            </a:r>
          </a:p>
          <a:p>
            <a:pPr marL="457200" indent="-457200">
              <a:buFontTx/>
              <a:buAutoNum type="arabicPeriod"/>
            </a:pPr>
            <a:r>
              <a:rPr lang="pl-PL" sz="1700" dirty="0" smtClean="0"/>
              <a:t>Promowanie dostosowania do zmian klimatu, zapobiegania ryzyku i zarządzania ryzykiem;</a:t>
            </a:r>
          </a:p>
          <a:p>
            <a:pPr marL="457200" indent="-457200">
              <a:buFontTx/>
              <a:buAutoNum type="arabicPeriod"/>
            </a:pPr>
            <a:r>
              <a:rPr lang="pl-PL" sz="1700" dirty="0" smtClean="0"/>
              <a:t>Ochrona środowiska naturalnego i wspieranie efektywności wykorzystania zasobów;</a:t>
            </a:r>
          </a:p>
          <a:p>
            <a:pPr marL="457200" indent="-457200">
              <a:buFontTx/>
              <a:buAutoNum type="arabicPeriod"/>
            </a:pPr>
            <a:r>
              <a:rPr lang="pl-PL" sz="1700" dirty="0" smtClean="0"/>
              <a:t>Promowanie zrównoważonego transportu i usuwanie niedoborów przepustowości </a:t>
            </a:r>
            <a:br>
              <a:rPr lang="pl-PL" sz="1700" dirty="0" smtClean="0"/>
            </a:br>
            <a:r>
              <a:rPr lang="pl-PL" sz="1700" dirty="0" smtClean="0"/>
              <a:t>w działaniu najważniejszych infrastruktur sieciowych;</a:t>
            </a:r>
          </a:p>
          <a:p>
            <a:pPr marL="457200" indent="-457200">
              <a:buFontTx/>
              <a:buAutoNum type="arabicPeriod"/>
            </a:pPr>
            <a:r>
              <a:rPr lang="pl-PL" sz="1700" dirty="0" smtClean="0"/>
              <a:t>Wspieranie zatrudnienia i mobilności pracowników;</a:t>
            </a:r>
          </a:p>
          <a:p>
            <a:pPr marL="457200" indent="-457200">
              <a:buFontTx/>
              <a:buAutoNum type="arabicPeriod"/>
            </a:pPr>
            <a:r>
              <a:rPr lang="pl-PL" sz="1700" dirty="0" smtClean="0"/>
              <a:t>Wspieranie włączenia społecznego i walka z ubóstwem;</a:t>
            </a:r>
          </a:p>
          <a:p>
            <a:pPr marL="457200" indent="-457200">
              <a:buFontTx/>
              <a:buAutoNum type="arabicPeriod"/>
            </a:pPr>
            <a:r>
              <a:rPr lang="pl-PL" sz="1700" dirty="0" smtClean="0"/>
              <a:t>Inwestowanie w edukację, umiejętności i uczenie się przez całe życie;</a:t>
            </a:r>
          </a:p>
          <a:p>
            <a:pPr marL="457200" indent="-457200">
              <a:buFontTx/>
              <a:buAutoNum type="arabicPeriod"/>
            </a:pPr>
            <a:r>
              <a:rPr lang="pl-PL" sz="1700" dirty="0" smtClean="0"/>
              <a:t>Wzmacnianie potencjału instytucjonalnego i skuteczności administracji publicznej.</a:t>
            </a:r>
          </a:p>
        </p:txBody>
      </p:sp>
      <p:sp>
        <p:nvSpPr>
          <p:cNvPr id="15363" name="Rectangle 2"/>
          <p:cNvSpPr>
            <a:spLocks noChangeArrowheads="1"/>
          </p:cNvSpPr>
          <p:nvPr/>
        </p:nvSpPr>
        <p:spPr bwMode="auto">
          <a:xfrm>
            <a:off x="1403350" y="188913"/>
            <a:ext cx="7164388" cy="549275"/>
          </a:xfrm>
          <a:prstGeom prst="rect">
            <a:avLst/>
          </a:prstGeom>
          <a:noFill/>
          <a:ln w="9525">
            <a:noFill/>
            <a:miter lim="800000"/>
            <a:headEnd/>
            <a:tailEnd/>
          </a:ln>
        </p:spPr>
        <p:txBody>
          <a:bodyPr anchor="ctr"/>
          <a:lstStyle/>
          <a:p>
            <a:pPr>
              <a:spcAft>
                <a:spcPts val="600"/>
              </a:spcAft>
            </a:pPr>
            <a:r>
              <a:rPr lang="pl-PL" sz="2000" dirty="0">
                <a:solidFill>
                  <a:schemeClr val="accent2"/>
                </a:solidFill>
              </a:rPr>
              <a:t>Wspólne Ramy Strategiczne</a:t>
            </a:r>
            <a:br>
              <a:rPr lang="pl-PL" sz="2000" dirty="0">
                <a:solidFill>
                  <a:schemeClr val="accent2"/>
                </a:solidFill>
              </a:rPr>
            </a:br>
            <a:r>
              <a:rPr lang="pl-PL" sz="2000" dirty="0">
                <a:solidFill>
                  <a:schemeClr val="bg1"/>
                </a:solidFill>
              </a:rPr>
              <a:t>11 celów tematycznych wskazanych przez KE</a:t>
            </a:r>
            <a:endParaRPr lang="en-GB" sz="20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ymbol zastępczy zawartości 2"/>
          <p:cNvSpPr>
            <a:spLocks noGrp="1"/>
          </p:cNvSpPr>
          <p:nvPr>
            <p:ph idx="1"/>
          </p:nvPr>
        </p:nvSpPr>
        <p:spPr/>
        <p:txBody>
          <a:bodyPr/>
          <a:lstStyle/>
          <a:p>
            <a:endParaRPr lang="pl-PL" smtClean="0"/>
          </a:p>
        </p:txBody>
      </p:sp>
      <p:pic>
        <p:nvPicPr>
          <p:cNvPr id="1028" name="Picture 3" descr="http://www.funduszeeuropejskie.gov.pl/SiteCollectionImages/menu_2014_2020.png"/>
          <p:cNvPicPr>
            <a:picLocks noChangeAspect="1" noChangeArrowheads="1"/>
          </p:cNvPicPr>
          <p:nvPr/>
        </p:nvPicPr>
        <p:blipFill>
          <a:blip r:embed="rId4" cstate="print"/>
          <a:srcRect/>
          <a:stretch>
            <a:fillRect/>
          </a:stretch>
        </p:blipFill>
        <p:spPr bwMode="auto">
          <a:xfrm>
            <a:off x="2700338" y="981075"/>
            <a:ext cx="3911600" cy="5589588"/>
          </a:xfrm>
          <a:prstGeom prst="rect">
            <a:avLst/>
          </a:prstGeom>
          <a:noFill/>
          <a:ln w="9525">
            <a:noFill/>
            <a:miter lim="800000"/>
            <a:headEnd/>
            <a:tailEnd/>
          </a:ln>
        </p:spPr>
      </p:pic>
      <p:sp>
        <p:nvSpPr>
          <p:cNvPr id="1029" name="Rectangle 2"/>
          <p:cNvSpPr>
            <a:spLocks noChangeArrowheads="1"/>
          </p:cNvSpPr>
          <p:nvPr/>
        </p:nvSpPr>
        <p:spPr bwMode="auto">
          <a:xfrm>
            <a:off x="1403350" y="188913"/>
            <a:ext cx="7164388" cy="549275"/>
          </a:xfrm>
          <a:prstGeom prst="rect">
            <a:avLst/>
          </a:prstGeom>
          <a:noFill/>
          <a:ln w="9525">
            <a:noFill/>
            <a:miter lim="800000"/>
            <a:headEnd/>
            <a:tailEnd/>
          </a:ln>
        </p:spPr>
        <p:txBody>
          <a:bodyPr anchor="ctr"/>
          <a:lstStyle/>
          <a:p>
            <a:pPr>
              <a:spcAft>
                <a:spcPts val="600"/>
              </a:spcAft>
            </a:pPr>
            <a:r>
              <a:rPr lang="pl-PL" sz="2000">
                <a:solidFill>
                  <a:schemeClr val="accent2"/>
                </a:solidFill>
              </a:rPr>
              <a:t/>
            </a:r>
            <a:br>
              <a:rPr lang="pl-PL" sz="2000">
                <a:solidFill>
                  <a:schemeClr val="accent2"/>
                </a:solidFill>
              </a:rPr>
            </a:br>
            <a:r>
              <a:rPr lang="pl-PL" sz="2000">
                <a:solidFill>
                  <a:schemeClr val="bg1"/>
                </a:solidFill>
              </a:rPr>
              <a:t>Programy na lata 2014-2020</a:t>
            </a:r>
            <a:endParaRPr lang="en-GB" sz="2000">
              <a:solidFill>
                <a:schemeClr val="bg1"/>
              </a:solidFill>
            </a:endParaRPr>
          </a:p>
        </p:txBody>
      </p:sp>
      <p:sp>
        <p:nvSpPr>
          <p:cNvPr id="1030" name="Tytuł 5"/>
          <p:cNvSpPr>
            <a:spLocks noGrp="1"/>
          </p:cNvSpPr>
          <p:nvPr>
            <p:ph type="title"/>
          </p:nvPr>
        </p:nvSpPr>
        <p:spPr/>
        <p:txBody>
          <a:bodyPr/>
          <a:lstStyle/>
          <a:p>
            <a:endParaRPr lang="pl-PL" dirty="0" smtClean="0"/>
          </a:p>
        </p:txBody>
      </p:sp>
    </p:spTree>
    <p:controls>
      <p:control spid="1026" name="DefaultOcx" r:id="rId2" imgW="3352680" imgH="228600"/>
    </p:controls>
  </p:cSld>
  <p:clrMapOvr>
    <a:masterClrMapping/>
  </p:clrMapOvr>
  <p:timing>
    <p:tnLst>
      <p:par>
        <p:cTn id="1" dur="indefinite" restart="never" nodeType="tmRoot"/>
      </p:par>
    </p:tnLst>
  </p:timing>
</p:sld>
</file>

<file path=ppt/theme/theme1.xml><?xml version="1.0" encoding="utf-8"?>
<a:theme xmlns:a="http://schemas.openxmlformats.org/drawingml/2006/main" name="3_szablon prezentacjiMRR (PPTminimizer)">
  <a:themeElements>
    <a:clrScheme name="3_szablon prezentacjiMRR (PPTminimiz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szablon prezentacjiMRR (PPTminimize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l-PL"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l-PL"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szablon prezentacjiMRR (PPTminimiz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zablon prezentacjiMRR (PPTminimiz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szablon prezentacjiMRR (PPTminimiz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szablon prezentacjiMRR (PPTminimiz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szablon prezentacjiMRR (PPTminimiz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szablon prezentacjiMRR (PPTminimiz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szablon prezentacjiMRR (PPTminimiz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szablon prezentacjiMRR (PPTminimiz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szablon prezentacjiMRR (PPTminimiz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szablon prezentacjiMRR (PPTminimiz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szablon prezentacjiMRR (PPTminimiz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szablon prezentacjiMRR (PPTminimiz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15310</TotalTime>
  <Words>3388</Words>
  <Application>Microsoft Office PowerPoint</Application>
  <PresentationFormat>Pokaz na ekranie (4:3)</PresentationFormat>
  <Paragraphs>356</Paragraphs>
  <Slides>65</Slides>
  <Notes>1</Notes>
  <HiddenSlides>0</HiddenSlides>
  <MMClips>0</MMClips>
  <ScaleCrop>false</ScaleCrop>
  <HeadingPairs>
    <vt:vector size="4" baseType="variant">
      <vt:variant>
        <vt:lpstr>Motyw</vt:lpstr>
      </vt:variant>
      <vt:variant>
        <vt:i4>1</vt:i4>
      </vt:variant>
      <vt:variant>
        <vt:lpstr>Tytuły slajdów</vt:lpstr>
      </vt:variant>
      <vt:variant>
        <vt:i4>65</vt:i4>
      </vt:variant>
    </vt:vector>
  </HeadingPairs>
  <TitlesOfParts>
    <vt:vector size="66" baseType="lpstr">
      <vt:lpstr>3_szablon prezentacjiMRR (PPTminimizer)</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(1/2)</vt:lpstr>
      <vt:lpstr>(2/2)</vt:lpstr>
      <vt:lpstr>(1/4)</vt:lpstr>
      <vt:lpstr>(2/4)</vt:lpstr>
      <vt:lpstr>(3/4)</vt:lpstr>
      <vt:lpstr>(4/4)</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Slajd 47</vt:lpstr>
      <vt:lpstr>Slajd 48</vt:lpstr>
      <vt:lpstr>Slajd 49</vt:lpstr>
      <vt:lpstr>Slajd 50</vt:lpstr>
      <vt:lpstr>Slajd 51</vt:lpstr>
      <vt:lpstr>Slajd 52</vt:lpstr>
      <vt:lpstr>Slajd 53</vt:lpstr>
      <vt:lpstr> Potencjał  wnioskodawcy i partnerów  w projektach współfinansowanych  z Europejskiego Funduszu Społecznego  </vt:lpstr>
      <vt:lpstr> Potencjał wnioskodawcy i partnerów (EFS)</vt:lpstr>
      <vt:lpstr> Potencjał wnioskodawcy i partnerów (EFS)</vt:lpstr>
      <vt:lpstr> Potencjał wnioskodawcy i partnerów (EFS)</vt:lpstr>
      <vt:lpstr> Potencjał wnioskodawcy i partnerów (EFS)</vt:lpstr>
      <vt:lpstr> Potencjał wnioskodawcy i partnerów (EFS)</vt:lpstr>
      <vt:lpstr>Inne programy UE   – warto wiedzieć … </vt:lpstr>
      <vt:lpstr>Slajd 61</vt:lpstr>
      <vt:lpstr>Slajd 62</vt:lpstr>
      <vt:lpstr>Slajd 63</vt:lpstr>
      <vt:lpstr>Slajd 64</vt:lpstr>
      <vt:lpstr>Powodzenia!</vt:lpstr>
    </vt:vector>
  </TitlesOfParts>
  <Company>FAL - Fundacja Aktywności Lokalnej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Iwona Janicka</dc:creator>
  <dc:description>Materiał MIiR + opracowanie własne</dc:description>
  <cp:lastModifiedBy>FAL_IJ</cp:lastModifiedBy>
  <cp:revision>479</cp:revision>
  <dcterms:created xsi:type="dcterms:W3CDTF">2006-11-24T11:34:25Z</dcterms:created>
  <dcterms:modified xsi:type="dcterms:W3CDTF">2015-06-09T02:42:53Z</dcterms:modified>
</cp:coreProperties>
</file>